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931" r:id="rId2"/>
    <p:sldId id="899" r:id="rId3"/>
    <p:sldId id="909" r:id="rId4"/>
    <p:sldId id="910" r:id="rId5"/>
    <p:sldId id="932" r:id="rId6"/>
    <p:sldId id="933" r:id="rId7"/>
    <p:sldId id="911" r:id="rId8"/>
    <p:sldId id="936" r:id="rId9"/>
    <p:sldId id="912" r:id="rId10"/>
    <p:sldId id="966" r:id="rId11"/>
    <p:sldId id="939" r:id="rId12"/>
    <p:sldId id="940" r:id="rId13"/>
    <p:sldId id="941" r:id="rId14"/>
    <p:sldId id="937" r:id="rId15"/>
    <p:sldId id="942" r:id="rId16"/>
    <p:sldId id="934" r:id="rId17"/>
    <p:sldId id="938" r:id="rId18"/>
    <p:sldId id="913" r:id="rId19"/>
    <p:sldId id="943" r:id="rId20"/>
    <p:sldId id="944" r:id="rId21"/>
    <p:sldId id="945" r:id="rId22"/>
    <p:sldId id="921" r:id="rId23"/>
    <p:sldId id="914" r:id="rId24"/>
    <p:sldId id="922" r:id="rId25"/>
    <p:sldId id="927" r:id="rId26"/>
    <p:sldId id="946" r:id="rId27"/>
    <p:sldId id="915" r:id="rId28"/>
    <p:sldId id="948" r:id="rId29"/>
    <p:sldId id="949" r:id="rId30"/>
    <p:sldId id="947" r:id="rId31"/>
    <p:sldId id="951" r:id="rId32"/>
    <p:sldId id="950" r:id="rId33"/>
    <p:sldId id="920" r:id="rId34"/>
    <p:sldId id="916" r:id="rId35"/>
    <p:sldId id="917" r:id="rId36"/>
    <p:sldId id="967" r:id="rId37"/>
    <p:sldId id="952" r:id="rId38"/>
    <p:sldId id="954" r:id="rId39"/>
    <p:sldId id="955" r:id="rId40"/>
    <p:sldId id="956" r:id="rId41"/>
    <p:sldId id="957" r:id="rId42"/>
    <p:sldId id="928" r:id="rId43"/>
    <p:sldId id="958" r:id="rId44"/>
    <p:sldId id="959" r:id="rId45"/>
    <p:sldId id="923" r:id="rId46"/>
    <p:sldId id="960" r:id="rId47"/>
    <p:sldId id="924" r:id="rId48"/>
    <p:sldId id="961" r:id="rId49"/>
    <p:sldId id="925" r:id="rId50"/>
    <p:sldId id="926" r:id="rId51"/>
    <p:sldId id="964" r:id="rId52"/>
    <p:sldId id="965" r:id="rId53"/>
    <p:sldId id="962" r:id="rId54"/>
    <p:sldId id="963" r:id="rId55"/>
    <p:sldId id="953" r:id="rId56"/>
    <p:sldId id="929" r:id="rId57"/>
    <p:sldId id="918" r:id="rId58"/>
    <p:sldId id="919" r:id="rId59"/>
    <p:sldId id="930" r:id="rId60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FF"/>
    <a:srgbClr val="6699FF"/>
    <a:srgbClr val="FFFFCC"/>
    <a:srgbClr val="CC66FF"/>
    <a:srgbClr val="FF33CC"/>
    <a:srgbClr val="FFFF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86" d="100"/>
          <a:sy n="86" d="100"/>
        </p:scale>
        <p:origin x="12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"/>
    </p:cViewPr>
  </p:sorterViewPr>
  <p:notesViewPr>
    <p:cSldViewPr>
      <p:cViewPr varScale="1">
        <p:scale>
          <a:sx n="50" d="100"/>
          <a:sy n="50" d="100"/>
        </p:scale>
        <p:origin x="-1872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9323429-08D3-46D3-A66C-D59B8D6268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t" anchorCtr="0" compatLnSpc="1">
            <a:prstTxWarp prst="textNoShape">
              <a:avLst/>
            </a:prstTxWarp>
          </a:bodyPr>
          <a:lstStyle>
            <a:lvl1pPr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013AC91-2259-4205-8277-BD083C365A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t" anchorCtr="0" compatLnSpc="1">
            <a:prstTxWarp prst="textNoShape">
              <a:avLst/>
            </a:prstTxWarp>
          </a:bodyPr>
          <a:lstStyle>
            <a:lvl1pPr algn="r"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609AB530-97F4-4CED-A086-249811DE6B9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b" anchorCtr="0" compatLnSpc="1">
            <a:prstTxWarp prst="textNoShape">
              <a:avLst/>
            </a:prstTxWarp>
          </a:bodyPr>
          <a:lstStyle>
            <a:lvl1pPr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1929A25-8C3C-4B2A-AEC0-A5C4E42385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b" anchorCtr="0" compatLnSpc="1">
            <a:prstTxWarp prst="textNoShape">
              <a:avLst/>
            </a:prstTxWarp>
          </a:bodyPr>
          <a:lstStyle>
            <a:lvl1pPr algn="r" defTabSz="981075" eaLnBrk="1" hangingPunct="1">
              <a:defRPr sz="1300" b="0"/>
            </a:lvl1pPr>
          </a:lstStyle>
          <a:p>
            <a:pPr>
              <a:defRPr/>
            </a:pPr>
            <a:fld id="{03952BCB-6217-43E7-A83F-6CA41D72C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88C0D4D6-780B-4103-AAA6-3C1FA92BEE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t" anchorCtr="0" compatLnSpc="1">
            <a:prstTxWarp prst="textNoShape">
              <a:avLst/>
            </a:prstTxWarp>
          </a:bodyPr>
          <a:lstStyle>
            <a:lvl1pPr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D1D6ED32-2BFF-49DC-BCE9-CB3BD5A2013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t" anchorCtr="0" compatLnSpc="1">
            <a:prstTxWarp prst="textNoShape">
              <a:avLst/>
            </a:prstTxWarp>
          </a:bodyPr>
          <a:lstStyle>
            <a:lvl1pPr algn="r"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E1E5908-5B13-4C37-8455-C59EE4F95B9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70E9B9AF-3915-4E5E-A10B-85B7A7D9D9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按一下以編輯母片</a:t>
            </a:r>
          </a:p>
          <a:p>
            <a:pPr lvl="1"/>
            <a:r>
              <a:rPr lang="zh-CN" altLang="en-US" noProof="0"/>
              <a:t>第二層</a:t>
            </a:r>
          </a:p>
          <a:p>
            <a:pPr lvl="2"/>
            <a:r>
              <a:rPr lang="zh-CN" altLang="en-US" noProof="0"/>
              <a:t>第三層</a:t>
            </a:r>
          </a:p>
          <a:p>
            <a:pPr lvl="3"/>
            <a:r>
              <a:rPr lang="zh-CN" altLang="en-US" noProof="0"/>
              <a:t>第四層</a:t>
            </a:r>
          </a:p>
          <a:p>
            <a:pPr lvl="4"/>
            <a:r>
              <a:rPr lang="zh-CN" altLang="en-US" noProof="0"/>
              <a:t>第五層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4F5D8449-15B6-4E52-873A-2AF289B1112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b" anchorCtr="0" compatLnSpc="1">
            <a:prstTxWarp prst="textNoShape">
              <a:avLst/>
            </a:prstTxWarp>
          </a:bodyPr>
          <a:lstStyle>
            <a:lvl1pPr defTabSz="981075" eaLnBrk="1" hangingPunct="1">
              <a:defRPr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5167F3EB-A07C-44B5-9D60-106F22FBFA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15" tIns="49058" rIns="98115" bIns="49058" numCol="1" anchor="b" anchorCtr="0" compatLnSpc="1">
            <a:prstTxWarp prst="textNoShape">
              <a:avLst/>
            </a:prstTxWarp>
          </a:bodyPr>
          <a:lstStyle>
            <a:lvl1pPr algn="r" defTabSz="981075" eaLnBrk="1" hangingPunct="1">
              <a:defRPr sz="1300" b="0"/>
            </a:lvl1pPr>
          </a:lstStyle>
          <a:p>
            <a:pPr>
              <a:defRPr/>
            </a:pPr>
            <a:fld id="{4BC50B15-CD8E-400D-9D72-FE4A74B59A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F7981D8C-107A-45F0-99B5-21E60787E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54ED6A85-AB8D-473B-B2D5-B1A25A53024C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652770188"/>
      </p:ext>
    </p:extLst>
  </p:cSld>
  <p:clrMapOvr>
    <a:masterClrMapping/>
  </p:clrMapOvr>
  <p:transition spd="slow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C284F8ED-AC2F-4688-9788-9A1424FBB4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F1F20E89-33D6-4C16-AE13-5E367C6A37D9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55432710"/>
      </p:ext>
    </p:extLst>
  </p:cSld>
  <p:clrMapOvr>
    <a:masterClrMapping/>
  </p:clrMapOvr>
  <p:transition spd="slow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F905592B-3105-42A8-BEE2-A1252DC8DD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EAB6AB56-7B9A-45A3-9339-239AE5D89D15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858126689"/>
      </p:ext>
    </p:extLst>
  </p:cSld>
  <p:clrMapOvr>
    <a:masterClrMapping/>
  </p:clrMapOvr>
  <p:transition spd="slow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CA131A46-AB97-466E-888C-EFB7F242FB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B6D1C836-F6D2-4FBF-8BB4-CD5624F6A08C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03114952"/>
      </p:ext>
    </p:extLst>
  </p:cSld>
  <p:clrMapOvr>
    <a:masterClrMapping/>
  </p:clrMapOvr>
  <p:transition spd="slow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87518C69-B839-4FDE-8156-EEFE8D63FB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422AB7F1-0823-493F-BBBB-FDC0AC78F7AB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33565033"/>
      </p:ext>
    </p:extLst>
  </p:cSld>
  <p:clrMapOvr>
    <a:masterClrMapping/>
  </p:clrMapOvr>
  <p:transition spd="slow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271A45DC-4E48-43CD-892E-687CF8137C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CBAFAB79-F6C1-46CD-8F8B-B4D8D1729D6E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32860383"/>
      </p:ext>
    </p:extLst>
  </p:cSld>
  <p:clrMapOvr>
    <a:masterClrMapping/>
  </p:clrMapOvr>
  <p:transition spd="slow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14309269-394B-45A5-9BBA-EFEE96BB69C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16E29019-92EA-4FA6-81C4-095CE931E411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77175829"/>
      </p:ext>
    </p:extLst>
  </p:cSld>
  <p:clrMapOvr>
    <a:masterClrMapping/>
  </p:clrMapOvr>
  <p:transition spd="slow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F6A5407D-FB50-4F2F-AD9D-61627F2A13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06E46994-C220-4035-99C4-FC76A02AC9D9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2289726"/>
      </p:ext>
    </p:extLst>
  </p:cSld>
  <p:clrMapOvr>
    <a:masterClrMapping/>
  </p:clrMapOvr>
  <p:transition spd="slow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8E3A45CA-8CF3-4E2A-8749-E37364D23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488" y="104775"/>
            <a:ext cx="6538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33CC"/>
                </a:solidFill>
                <a:ea typeface="华文行楷" panose="02010800040101010101" pitchFamily="2" charset="-122"/>
              </a:rPr>
              <a:t>电机与拖动基础 </a:t>
            </a:r>
            <a:r>
              <a:rPr lang="en-US" altLang="zh-CN" sz="2800" dirty="0">
                <a:solidFill>
                  <a:srgbClr val="FF33CC"/>
                </a:solidFill>
                <a:ea typeface="华文行楷" panose="02010800040101010101" pitchFamily="2" charset="-122"/>
              </a:rPr>
              <a:t>——</a:t>
            </a:r>
            <a:r>
              <a:rPr lang="zh-CN" altLang="en-US" sz="2800" dirty="0">
                <a:solidFill>
                  <a:srgbClr val="FF33CC"/>
                </a:solidFill>
                <a:ea typeface="华文行楷" panose="02010800040101010101" pitchFamily="2" charset="-122"/>
              </a:rPr>
              <a:t>重点与难点浅析</a:t>
            </a:r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59160C40-4BCE-4E63-8837-022AD9DFB37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29EA1C68-5156-4E31-ABAE-278A4CC7118B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B98E2-1A72-479F-BD67-F4DAFBEAB566}"/>
              </a:ext>
            </a:extLst>
          </p:cNvPr>
          <p:cNvSpPr txBox="1"/>
          <p:nvPr userDrawn="1"/>
        </p:nvSpPr>
        <p:spPr>
          <a:xfrm>
            <a:off x="44450" y="6481763"/>
            <a:ext cx="741363" cy="33813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itchFamily="18" charset="0"/>
                <a:ea typeface="SimSun" pitchFamily="2" charset="-122"/>
                <a:cs typeface="+mn-cs"/>
              </a:defRPr>
            </a:lvl9pPr>
          </a:lstStyle>
          <a:p>
            <a:pPr eaLnBrk="1" hangingPunct="1">
              <a:defRPr/>
            </a:pPr>
            <a:fld id="{D2F54F32-0650-4DE4-9D86-D2D69E08B666}" type="datetime10">
              <a:rPr lang="zh-CN" altLang="en-US" sz="160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pPr eaLnBrk="1" hangingPunct="1">
                <a:defRPr/>
              </a:pPr>
              <a:t>08:37</a:t>
            </a:fld>
            <a:endParaRPr lang="zh-CN" altLang="en-US" sz="1600" dirty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959495"/>
      </p:ext>
    </p:extLst>
  </p:cSld>
  <p:clrMapOvr>
    <a:masterClrMapping/>
  </p:clrMapOvr>
  <p:transition spd="slow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861C7624-BDBA-4268-BC0C-81BE2F129F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4A39F793-0733-4A3C-99C5-B825614D1E20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92090021"/>
      </p:ext>
    </p:extLst>
  </p:cSld>
  <p:clrMapOvr>
    <a:masterClrMapping/>
  </p:clrMapOvr>
  <p:transition spd="slow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32772241-502B-4749-97F1-964F0ED6FC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-</a:t>
            </a:r>
            <a:fld id="{BA6E4BA0-0521-4242-A780-0F6C1FAB8C26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07397283"/>
      </p:ext>
    </p:extLst>
  </p:cSld>
  <p:clrMapOvr>
    <a:masterClrMapping/>
  </p:clrMapOvr>
  <p:transition spd="slow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>
            <a:extLst>
              <a:ext uri="{FF2B5EF4-FFF2-40B4-BE49-F238E27FC236}">
                <a16:creationId xmlns:a16="http://schemas.microsoft.com/office/drawing/2014/main" id="{FE28E76A-69D7-461E-80D3-D9F516F5C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573088"/>
            <a:ext cx="8718550" cy="74612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46" name="Rectangle 22">
            <a:extLst>
              <a:ext uri="{FF2B5EF4-FFF2-40B4-BE49-F238E27FC236}">
                <a16:creationId xmlns:a16="http://schemas.microsoft.com/office/drawing/2014/main" id="{8319EB3D-385D-4B7F-A6D3-635431DC38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0900" y="6502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</a:t>
            </a:r>
            <a:fld id="{EBF8674F-B6C2-4030-9511-302EBED2E9D9}" type="slidenum">
              <a:rPr lang="zh-TW" altLang="en-US" smtClean="0">
                <a:ea typeface="新細明體" pitchFamily="18" charset="-120"/>
              </a:rPr>
              <a:pPr>
                <a:defRPr/>
              </a:pPr>
              <a:t>‹#›</a:t>
            </a:fld>
            <a:r>
              <a:rPr lang="en-US" altLang="zh-TW">
                <a:ea typeface="新細明體" pitchFamily="18" charset="-12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</p:sldLayoutIdLst>
  <p:transition spd="slow">
    <p:zo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27.xml"/><Relationship Id="rId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3.png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4.jpeg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1.wmf"/><Relationship Id="rId3" Type="http://schemas.openxmlformats.org/officeDocument/2006/relationships/image" Target="../media/image73.png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84.png"/><Relationship Id="rId12" Type="http://schemas.openxmlformats.org/officeDocument/2006/relationships/image" Target="../media/image8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2.wmf"/><Relationship Id="rId11" Type="http://schemas.openxmlformats.org/officeDocument/2006/relationships/image" Target="../media/image83.wmf"/><Relationship Id="rId5" Type="http://schemas.openxmlformats.org/officeDocument/2006/relationships/oleObject" Target="../embeddings/oleObject36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81.wmf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2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2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3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3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id="{62B51DF0-19F1-4334-9531-483428551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EA271C72-0968-451B-BFCE-E4F4259A73DB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4E480F-6606-4E32-BBAC-3944BD579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239F3E1-29AD-4AD1-9DFF-016A4ED6D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38EA34BB-2909-429A-A510-A0E73C1F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639" name="Text Box 1039">
            <a:hlinkClick r:id="rId2" action="ppaction://hlinksldjump"/>
            <a:extLst>
              <a:ext uri="{FF2B5EF4-FFF2-40B4-BE49-F238E27FC236}">
                <a16:creationId xmlns:a16="http://schemas.microsoft.com/office/drawing/2014/main" id="{C647FD76-3B02-4E83-9B5D-FF969B9C7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" y="1196975"/>
            <a:ext cx="8686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50000"/>
              </a:spcBef>
              <a:defRPr/>
            </a:pPr>
            <a:r>
              <a:rPr lang="en-US" altLang="zh-CN" sz="28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800" u="sng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一、基础理论</a:t>
            </a:r>
            <a:r>
              <a:rPr lang="zh-CN" altLang="en-US" sz="28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endParaRPr lang="zh-CN" altLang="en-US" sz="2800" u="sng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2640" name="Text Box 1040">
            <a:hlinkClick r:id="rId3" action="ppaction://hlinksldjump"/>
            <a:extLst>
              <a:ext uri="{FF2B5EF4-FFF2-40B4-BE49-F238E27FC236}">
                <a16:creationId xmlns:a16="http://schemas.microsoft.com/office/drawing/2014/main" id="{4C2FE807-B692-40E9-BDE1-4F8810DFC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2133600"/>
            <a:ext cx="8686800" cy="8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2800" u="sng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二、直流电机</a:t>
            </a:r>
          </a:p>
        </p:txBody>
      </p:sp>
      <p:sp>
        <p:nvSpPr>
          <p:cNvPr id="922641" name="Text Box 1041">
            <a:hlinkClick r:id="rId4" action="ppaction://hlinksldjump"/>
            <a:extLst>
              <a:ext uri="{FF2B5EF4-FFF2-40B4-BE49-F238E27FC236}">
                <a16:creationId xmlns:a16="http://schemas.microsoft.com/office/drawing/2014/main" id="{C6B3EAF9-1654-4FDD-8BE2-85042D8E8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3141663"/>
            <a:ext cx="8686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50000"/>
              </a:spcBef>
              <a:defRPr/>
            </a:pPr>
            <a:r>
              <a:rPr lang="en-US" altLang="zh-CN" sz="28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u="sng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三、变压器</a:t>
            </a:r>
          </a:p>
        </p:txBody>
      </p:sp>
      <p:sp>
        <p:nvSpPr>
          <p:cNvPr id="922642" name="Text Box 1042">
            <a:hlinkClick r:id="rId5" action="ppaction://hlinksldjump"/>
            <a:extLst>
              <a:ext uri="{FF2B5EF4-FFF2-40B4-BE49-F238E27FC236}">
                <a16:creationId xmlns:a16="http://schemas.microsoft.com/office/drawing/2014/main" id="{12C96766-06BF-46E8-A986-648FD3A12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4122738"/>
            <a:ext cx="8686800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u="sng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四、异步电机</a:t>
            </a:r>
          </a:p>
        </p:txBody>
      </p:sp>
      <p:sp>
        <p:nvSpPr>
          <p:cNvPr id="11" name="Text Box 1042">
            <a:hlinkClick r:id="rId5" action="ppaction://hlinksldjump"/>
            <a:extLst>
              <a:ext uri="{FF2B5EF4-FFF2-40B4-BE49-F238E27FC236}">
                <a16:creationId xmlns:a16="http://schemas.microsoft.com/office/drawing/2014/main" id="{3772D02B-B20A-4EA5-BE8C-D296CF7E5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5059363"/>
            <a:ext cx="9555163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u="sng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五、</a:t>
            </a:r>
            <a:r>
              <a:rPr lang="zh-CN" altLang="en-US" sz="2800" u="sng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同步电机</a:t>
            </a:r>
            <a:endParaRPr lang="zh-CN" altLang="en-US" sz="2800" u="sng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635876"/>
      </p:ext>
    </p:extLst>
  </p:cSld>
  <p:clrMapOvr>
    <a:masterClrMapping/>
  </p:clrMapOvr>
  <p:transition spd="slow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10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直流电动机的工作特性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      </a:t>
            </a:r>
            <a:endParaRPr lang="zh-CN" altLang="en-US" dirty="0"/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FEC7CD-E355-4E2B-A2C9-DAE56F52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4925792" cy="47394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935E9B-EF87-4381-85C0-E8F7FA22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19092"/>
            <a:ext cx="4608512" cy="903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1E7CE0-AF9F-45EF-87FB-71F499CB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69" y="2546686"/>
            <a:ext cx="1489351" cy="3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07205"/>
      </p:ext>
    </p:extLst>
  </p:cSld>
  <p:clrMapOvr>
    <a:masterClrMapping/>
  </p:clrMapOvr>
  <p:transition spd="slow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93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并励直流发电机的自励建压条件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1</a:t>
            </a:r>
            <a:r>
              <a:rPr lang="zh-CN" altLang="en-US" dirty="0"/>
              <a:t>）磁极要有剩磁。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）励磁绕组接线时极性必须正确。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 </a:t>
            </a:r>
            <a:r>
              <a:rPr lang="en-US" altLang="zh-CN" dirty="0"/>
              <a:t>3</a:t>
            </a:r>
            <a:r>
              <a:rPr lang="zh-CN" altLang="en-US" dirty="0"/>
              <a:t>）励磁回路的电阻不能太大（小于临界电阻）。</a:t>
            </a:r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00848-35DA-4915-8322-2C8F3B77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49" y="2908172"/>
            <a:ext cx="4571815" cy="3496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31C79C-CB59-4FE6-B745-3FD51834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" y="3356992"/>
            <a:ext cx="3273688" cy="31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10075"/>
      </p:ext>
    </p:extLst>
  </p:cSld>
  <p:clrMapOvr>
    <a:masterClrMapping/>
  </p:clrMapOvr>
  <p:transition spd="slow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他励直流电动机的电力拖动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）机械特性（固有的、人为的）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9E4C36-125E-42E1-8429-B0C1B331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4" y="2998378"/>
            <a:ext cx="5637763" cy="3238928"/>
          </a:xfrm>
          <a:prstGeom prst="rect">
            <a:avLst/>
          </a:prstGeom>
        </p:spPr>
      </p:pic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95151E94-02F2-4CAF-AC1C-A16CC9284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714072"/>
              </p:ext>
            </p:extLst>
          </p:nvPr>
        </p:nvGraphicFramePr>
        <p:xfrm>
          <a:off x="3552548" y="2204864"/>
          <a:ext cx="4610100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Equation" r:id="rId4" imgW="2654300" imgH="889000" progId="Equation.DSMT4">
                  <p:embed/>
                </p:oleObj>
              </mc:Choice>
              <mc:Fallback>
                <p:oleObj name="Equation" r:id="rId4" imgW="2654300" imgH="889000" progId="Equation.DSMT4">
                  <p:embed/>
                  <p:pic>
                    <p:nvPicPr>
                      <p:cNvPr id="7184" name="Object 28">
                        <a:extLst>
                          <a:ext uri="{FF2B5EF4-FFF2-40B4-BE49-F238E27FC236}">
                            <a16:creationId xmlns:a16="http://schemas.microsoft.com/office/drawing/2014/main" id="{5C6B2BAB-59BE-465B-B87C-AA2AA6BDD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548" y="2204864"/>
                        <a:ext cx="4610100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320865"/>
      </p:ext>
    </p:extLst>
  </p:cSld>
  <p:clrMapOvr>
    <a:masterClrMapping/>
  </p:clrMapOvr>
  <p:transition spd="slow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C7163-DF5F-4630-804E-604B6F15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9" y="1196752"/>
            <a:ext cx="3683055" cy="465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B6E0C3-8C2E-48AC-AE23-548D72C24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1" y="722121"/>
            <a:ext cx="3146940" cy="2959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EA744-1529-46F3-8EE7-885B8C346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736" y="3933056"/>
            <a:ext cx="3571656" cy="28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7589"/>
      </p:ext>
    </p:extLst>
  </p:cSld>
  <p:clrMapOvr>
    <a:masterClrMapping/>
  </p:clrMapOvr>
  <p:transition spd="slow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22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他励直流电动机的电力拖动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2</a:t>
            </a:r>
            <a:r>
              <a:rPr lang="zh-CN" altLang="en-US" dirty="0"/>
              <a:t>）起动问题（</a:t>
            </a:r>
            <a:r>
              <a:rPr lang="zh-CN" altLang="en-US" dirty="0">
                <a:solidFill>
                  <a:srgbClr val="7030A0"/>
                </a:solidFill>
              </a:rPr>
              <a:t>电流</a:t>
            </a:r>
            <a:r>
              <a:rPr lang="zh-CN" altLang="en-US" dirty="0"/>
              <a:t>、转矩）</a:t>
            </a:r>
            <a:br>
              <a:rPr lang="zh-CN" altLang="en-US" dirty="0"/>
            </a:br>
            <a:r>
              <a:rPr lang="zh-CN" altLang="en-US" dirty="0"/>
              <a:t>    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右箭头 16">
            <a:extLst>
              <a:ext uri="{FF2B5EF4-FFF2-40B4-BE49-F238E27FC236}">
                <a16:creationId xmlns:a16="http://schemas.microsoft.com/office/drawing/2014/main" id="{0033F390-72F0-426C-B2AD-C8D61C2F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1498383"/>
            <a:ext cx="714375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9EBE7-C614-4942-901D-EB987C79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39" y="4483154"/>
            <a:ext cx="5380855" cy="2330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0B0492-5223-4258-8458-73F9276DF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41457"/>
            <a:ext cx="5690215" cy="2489311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B704CEE-785D-4A3D-8A28-23D85B49F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216563"/>
              </p:ext>
            </p:extLst>
          </p:nvPr>
        </p:nvGraphicFramePr>
        <p:xfrm>
          <a:off x="4931590" y="1316861"/>
          <a:ext cx="936554" cy="69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5" imgW="1143039" imgH="853527" progId="Equation.DSMT4">
                  <p:embed/>
                </p:oleObj>
              </mc:Choice>
              <mc:Fallback>
                <p:oleObj name="Equation" r:id="rId5" imgW="1143039" imgH="85352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1590" y="1316861"/>
                        <a:ext cx="936554" cy="69981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346411"/>
      </p:ext>
    </p:extLst>
  </p:cSld>
  <p:clrMapOvr>
    <a:masterClrMapping/>
  </p:clrMapOvr>
  <p:transition spd="slow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他励直流电动机的电力拖动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3</a:t>
            </a:r>
            <a:r>
              <a:rPr lang="zh-CN" altLang="en-US" dirty="0"/>
              <a:t>）调速方法（三种人为机械特性）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34EA25-8E9A-4ABD-A0FE-C2E306D2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87474"/>
            <a:ext cx="4846367" cy="2207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B2DE8-F79F-4E4D-A135-0F716FDB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38" y="1875646"/>
            <a:ext cx="3060902" cy="22734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00CE4B-A308-4F86-AC73-EAC31DFA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52" y="4349686"/>
            <a:ext cx="3860688" cy="24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9947"/>
      </p:ext>
    </p:extLst>
  </p:cSld>
  <p:clrMapOvr>
    <a:masterClrMapping/>
  </p:clrMapOvr>
  <p:transition spd="slow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B9ED0500-8E2B-44D2-98B3-BD456A35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412463-571A-4AED-9CDF-DA38996A5BD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0424CD1-115E-45A2-8842-2102F06E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C9AF54B-0EE4-41DC-B8DB-7621154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7D73BC9D-8274-4733-819F-B0306538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A4450EB5-71DA-4697-B433-4972E64B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03A0CB75-C513-4A72-A591-C8ADE1D7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直流电机部分的难点：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）换向器的结构与作用：</a:t>
            </a:r>
          </a:p>
        </p:txBody>
      </p:sp>
      <p:sp>
        <p:nvSpPr>
          <p:cNvPr id="8200" name="Rectangle 7">
            <a:extLst>
              <a:ext uri="{FF2B5EF4-FFF2-40B4-BE49-F238E27FC236}">
                <a16:creationId xmlns:a16="http://schemas.microsoft.com/office/drawing/2014/main" id="{F0665518-5C0B-42CC-B992-2A967F50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9">
            <a:extLst>
              <a:ext uri="{FF2B5EF4-FFF2-40B4-BE49-F238E27FC236}">
                <a16:creationId xmlns:a16="http://schemas.microsoft.com/office/drawing/2014/main" id="{6B1A87A0-EEC4-438A-957B-D8B0A81F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48980A-AED2-421A-B1E8-3F01881B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1048"/>
            <a:ext cx="6408704" cy="2397417"/>
          </a:xfrm>
          <a:prstGeom prst="rect">
            <a:avLst/>
          </a:prstGeom>
        </p:spPr>
      </p:pic>
      <p:pic>
        <p:nvPicPr>
          <p:cNvPr id="30722" name="Picture 2" descr="https://img1.baidu.com/it/u=1116872369,426168858&amp;fm=253&amp;fmt=auto&amp;app=138&amp;f=JPEG?w=309&amp;h=236">
            <a:extLst>
              <a:ext uri="{FF2B5EF4-FFF2-40B4-BE49-F238E27FC236}">
                <a16:creationId xmlns:a16="http://schemas.microsoft.com/office/drawing/2014/main" id="{F44B6BA2-157F-49D4-BF73-5A2A73F6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4" y="1479036"/>
            <a:ext cx="2782481" cy="21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97027"/>
      </p:ext>
    </p:extLst>
  </p:cSld>
  <p:clrMapOvr>
    <a:masterClrMapping/>
  </p:clrMapOvr>
  <p:transition spd="slow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B9ED0500-8E2B-44D2-98B3-BD456A35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412463-571A-4AED-9CDF-DA38996A5BD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0424CD1-115E-45A2-8842-2102F06E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C9AF54B-0EE4-41DC-B8DB-7621154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7D73BC9D-8274-4733-819F-B0306538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A4450EB5-71DA-4697-B433-4972E64B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03A0CB75-C513-4A72-A591-C8ADE1D7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直流电机部分的难点：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）直流电机的电枢反应：</a:t>
            </a:r>
          </a:p>
        </p:txBody>
      </p:sp>
      <p:sp>
        <p:nvSpPr>
          <p:cNvPr id="8200" name="Rectangle 7">
            <a:extLst>
              <a:ext uri="{FF2B5EF4-FFF2-40B4-BE49-F238E27FC236}">
                <a16:creationId xmlns:a16="http://schemas.microsoft.com/office/drawing/2014/main" id="{F0665518-5C0B-42CC-B992-2A967F50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9">
            <a:extLst>
              <a:ext uri="{FF2B5EF4-FFF2-40B4-BE49-F238E27FC236}">
                <a16:creationId xmlns:a16="http://schemas.microsoft.com/office/drawing/2014/main" id="{6B1A87A0-EEC4-438A-957B-D8B0A81F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3C6C166-54D4-43ED-9271-B7ADBA1B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9" y="2035177"/>
            <a:ext cx="7192717" cy="470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62878"/>
      </p:ext>
    </p:extLst>
  </p:cSld>
  <p:clrMapOvr>
    <a:masterClrMapping/>
  </p:clrMapOvr>
  <p:transition spd="slow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id="{154F4E50-B4AE-464E-86FB-FA93B0238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5661A168-03D0-4960-B5E4-7CDCC8ABBBF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4C4DC99-7F8F-4D3E-9FD6-26F18899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46C9B74-439A-444A-BBF6-52D2E2F7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FC9E4D6A-7584-4031-B610-9AEF5D9E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5">
            <a:extLst>
              <a:ext uri="{FF2B5EF4-FFF2-40B4-BE49-F238E27FC236}">
                <a16:creationId xmlns:a16="http://schemas.microsoft.com/office/drawing/2014/main" id="{A04F7358-70E3-468D-9059-644B6FD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EB4583EA-4325-416F-A48D-BA0066A0D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28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三、变压器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变压器的基本结构与工作原理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）空载运行（空载电流</a:t>
            </a:r>
            <a:r>
              <a:rPr lang="en-US" altLang="zh-CN" dirty="0"/>
              <a:t>→</a:t>
            </a:r>
            <a:r>
              <a:rPr lang="zh-CN" altLang="en-US" dirty="0"/>
              <a:t>励磁电流）</a:t>
            </a:r>
            <a:br>
              <a:rPr lang="zh-CN" altLang="en-US" dirty="0"/>
            </a:br>
            <a:r>
              <a:rPr lang="zh-CN" altLang="en-US" dirty="0"/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）负载运行（主磁通基本不变）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/>
              <a:t>     </a:t>
            </a: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93F54AF4-7E3D-4545-8C28-ADC9ABED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id="{17A88702-55ED-4E86-9B5E-B4179012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9">
            <a:extLst>
              <a:ext uri="{FF2B5EF4-FFF2-40B4-BE49-F238E27FC236}">
                <a16:creationId xmlns:a16="http://schemas.microsoft.com/office/drawing/2014/main" id="{E698F1D3-4635-4358-BC4B-142FB8BA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629349-094E-4255-8B89-D37B4513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284984"/>
            <a:ext cx="6266821" cy="3261174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id="{154F4E50-B4AE-464E-86FB-FA93B0238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5661A168-03D0-4960-B5E4-7CDCC8ABBBF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19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4C4DC99-7F8F-4D3E-9FD6-26F18899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46C9B74-439A-444A-BBF6-52D2E2F7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FC9E4D6A-7584-4031-B610-9AEF5D9E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5">
            <a:extLst>
              <a:ext uri="{FF2B5EF4-FFF2-40B4-BE49-F238E27FC236}">
                <a16:creationId xmlns:a16="http://schemas.microsoft.com/office/drawing/2014/main" id="{A04F7358-70E3-468D-9059-644B6FD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EB4583EA-4325-416F-A48D-BA0066A0D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基本方程式、等效电路和相量图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）基本方程式（绕组折算）</a:t>
            </a: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93F54AF4-7E3D-4545-8C28-ADC9ABED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id="{17A88702-55ED-4E86-9B5E-B4179012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9">
            <a:extLst>
              <a:ext uri="{FF2B5EF4-FFF2-40B4-BE49-F238E27FC236}">
                <a16:creationId xmlns:a16="http://schemas.microsoft.com/office/drawing/2014/main" id="{E698F1D3-4635-4358-BC4B-142FB8BA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71E51-876E-4B82-9367-89693A7E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3273786" cy="4709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9D2A8C-A631-4932-9E24-4A2CA0B4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00" y="1844824"/>
            <a:ext cx="2994316" cy="4641104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F6CD569E-D1CA-4CC6-9CB0-5B340B515A5F}"/>
              </a:ext>
            </a:extLst>
          </p:cNvPr>
          <p:cNvSpPr/>
          <p:nvPr/>
        </p:nvSpPr>
        <p:spPr bwMode="auto">
          <a:xfrm>
            <a:off x="4355976" y="4005064"/>
            <a:ext cx="614648" cy="33354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978825"/>
      </p:ext>
    </p:extLst>
  </p:cSld>
  <p:clrMapOvr>
    <a:masterClrMapping/>
  </p:clrMapOvr>
  <p:transition spd="slow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>
            <a:extLst>
              <a:ext uri="{FF2B5EF4-FFF2-40B4-BE49-F238E27FC236}">
                <a16:creationId xmlns:a16="http://schemas.microsoft.com/office/drawing/2014/main" id="{D9C66B39-9B39-40EE-A053-5E33D1FAE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46D110A-F838-4653-868E-B4A9F485DDE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AD8D0F8-8483-4372-8FA5-89678858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Rectangle 6">
            <a:extLst>
              <a:ext uri="{FF2B5EF4-FFF2-40B4-BE49-F238E27FC236}">
                <a16:creationId xmlns:a16="http://schemas.microsoft.com/office/drawing/2014/main" id="{CFB0ACCA-1AFA-4CD3-8E3E-F7FFE3E6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9" name="Rectangle 10">
            <a:extLst>
              <a:ext uri="{FF2B5EF4-FFF2-40B4-BE49-F238E27FC236}">
                <a16:creationId xmlns:a16="http://schemas.microsoft.com/office/drawing/2014/main" id="{808A1763-60D7-4532-985B-B6226485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0" name="Rectangle 12">
            <a:extLst>
              <a:ext uri="{FF2B5EF4-FFF2-40B4-BE49-F238E27FC236}">
                <a16:creationId xmlns:a16="http://schemas.microsoft.com/office/drawing/2014/main" id="{69A26A38-BD87-4457-8E88-8706B9435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1" name="Text Box 13">
            <a:extLst>
              <a:ext uri="{FF2B5EF4-FFF2-40B4-BE49-F238E27FC236}">
                <a16:creationId xmlns:a16="http://schemas.microsoft.com/office/drawing/2014/main" id="{6EF1412D-848F-4D3F-BD03-2FFE01533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一、基础理论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电与磁的基本关系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7030A0"/>
                </a:solidFill>
              </a:rPr>
              <a:t>电生磁：</a:t>
            </a:r>
            <a:r>
              <a:rPr lang="zh-CN" altLang="en-US" dirty="0"/>
              <a:t>安培环路定律 </a:t>
            </a:r>
            <a:r>
              <a:rPr lang="en-US" altLang="zh-CN" i="1" dirty="0"/>
              <a:t>H</a:t>
            </a:r>
            <a:r>
              <a:rPr lang="en-US" altLang="zh-CN" dirty="0"/>
              <a:t>=</a:t>
            </a:r>
            <a:r>
              <a:rPr lang="en-US" altLang="zh-CN" i="1" dirty="0"/>
              <a:t>Ni</a:t>
            </a:r>
            <a:r>
              <a:rPr lang="en-US" altLang="zh-CN" dirty="0"/>
              <a:t>/</a:t>
            </a:r>
            <a:r>
              <a:rPr lang="en-US" altLang="zh-CN" i="1" dirty="0"/>
              <a:t>l</a:t>
            </a:r>
            <a:r>
              <a:rPr lang="zh-CN" altLang="en-US" dirty="0"/>
              <a:t>，磁路欧姆定律</a:t>
            </a:r>
            <a:r>
              <a:rPr lang="en-US" altLang="zh-CN" i="1" dirty="0" err="1"/>
              <a:t>F</a:t>
            </a:r>
            <a:r>
              <a:rPr lang="en-US" altLang="zh-CN" baseline="-25000" dirty="0" err="1"/>
              <a:t>m</a:t>
            </a:r>
            <a:r>
              <a:rPr lang="en-US" altLang="zh-CN" dirty="0"/>
              <a:t>=</a:t>
            </a:r>
            <a:r>
              <a:rPr lang="en-US" altLang="zh-CN" i="1" dirty="0"/>
              <a:t>R</a:t>
            </a:r>
            <a:r>
              <a:rPr lang="en-US" altLang="zh-CN" baseline="-25000" dirty="0"/>
              <a:t>m</a:t>
            </a:r>
            <a:r>
              <a:rPr lang="el-GR" altLang="zh-CN" i="1" dirty="0"/>
              <a:t>Φ</a:t>
            </a:r>
            <a:r>
              <a:rPr lang="en-US" altLang="zh-CN" i="1" dirty="0"/>
              <a:t> </a:t>
            </a:r>
            <a:br>
              <a:rPr lang="en-US" altLang="zh-CN" dirty="0"/>
            </a:br>
            <a:r>
              <a:rPr lang="en-US" altLang="zh-CN" dirty="0"/>
              <a:t>     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7030A0"/>
                </a:solidFill>
              </a:rPr>
              <a:t>磁生电：</a:t>
            </a:r>
            <a:r>
              <a:rPr lang="zh-CN" altLang="en-US" dirty="0"/>
              <a:t>电磁感应定律</a:t>
            </a:r>
            <a:r>
              <a:rPr lang="en-US" altLang="zh-CN" i="1" dirty="0"/>
              <a:t>e</a:t>
            </a:r>
            <a:r>
              <a:rPr lang="en-US" altLang="zh-CN" dirty="0"/>
              <a:t>=-</a:t>
            </a:r>
            <a:r>
              <a:rPr lang="en-US" altLang="zh-CN" i="1" dirty="0"/>
              <a:t>N</a:t>
            </a:r>
            <a:r>
              <a:rPr lang="en-US" altLang="zh-CN" dirty="0"/>
              <a:t>d</a:t>
            </a:r>
            <a:r>
              <a:rPr lang="el-GR" altLang="zh-CN" i="1" dirty="0">
                <a:cs typeface="Times New Roman" panose="02020603050405020304" pitchFamily="18" charset="0"/>
              </a:rPr>
              <a:t>Φ</a:t>
            </a:r>
            <a:r>
              <a:rPr lang="en-US" altLang="zh-CN" i="1" dirty="0">
                <a:cs typeface="Times New Roman" panose="02020603050405020304" pitchFamily="18" charset="0"/>
              </a:rPr>
              <a:t>/</a:t>
            </a:r>
            <a:r>
              <a:rPr lang="en-US" altLang="zh-CN" dirty="0">
                <a:cs typeface="Times New Roman" panose="02020603050405020304" pitchFamily="18" charset="0"/>
              </a:rPr>
              <a:t>d</a:t>
            </a:r>
            <a:r>
              <a:rPr lang="en-US" altLang="zh-CN" i="1" dirty="0"/>
              <a:t>t</a:t>
            </a:r>
            <a:r>
              <a:rPr lang="zh-CN" altLang="en-US" dirty="0"/>
              <a:t>，右手定则</a:t>
            </a:r>
            <a:r>
              <a:rPr lang="en-US" altLang="zh-CN" i="1" dirty="0"/>
              <a:t>e</a:t>
            </a:r>
            <a:r>
              <a:rPr lang="en-US" altLang="zh-CN" dirty="0"/>
              <a:t>=</a:t>
            </a:r>
            <a:r>
              <a:rPr lang="en-US" altLang="zh-CN" i="1" dirty="0" err="1"/>
              <a:t>Blv</a:t>
            </a:r>
            <a:br>
              <a:rPr lang="en-US" altLang="zh-CN" dirty="0"/>
            </a:br>
            <a:r>
              <a:rPr lang="en-US" altLang="zh-CN" dirty="0"/>
              <a:t>     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7030A0"/>
                </a:solidFill>
              </a:rPr>
              <a:t>电磁生力：</a:t>
            </a:r>
            <a:r>
              <a:rPr lang="zh-CN" altLang="en-US" dirty="0"/>
              <a:t>左手定则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 err="1"/>
              <a:t>Bli</a:t>
            </a:r>
            <a:r>
              <a:rPr lang="en-US" altLang="zh-CN" dirty="0"/>
              <a:t>  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导磁材料特性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i="1" dirty="0">
                <a:solidFill>
                  <a:srgbClr val="7030A0"/>
                </a:solidFill>
              </a:rPr>
              <a:t>B</a:t>
            </a:r>
            <a:r>
              <a:rPr lang="en-US" altLang="zh-CN" dirty="0">
                <a:solidFill>
                  <a:srgbClr val="7030A0"/>
                </a:solidFill>
              </a:rPr>
              <a:t>-</a:t>
            </a:r>
            <a:r>
              <a:rPr lang="en-US" altLang="zh-CN" i="1" dirty="0">
                <a:solidFill>
                  <a:srgbClr val="7030A0"/>
                </a:solidFill>
              </a:rPr>
              <a:t>H</a:t>
            </a:r>
            <a:r>
              <a:rPr lang="zh-CN" altLang="en-US" dirty="0">
                <a:solidFill>
                  <a:srgbClr val="7030A0"/>
                </a:solidFill>
              </a:rPr>
              <a:t>曲线：</a:t>
            </a:r>
            <a:r>
              <a:rPr lang="en-US" altLang="zh-CN" i="1" dirty="0"/>
              <a:t>B</a:t>
            </a:r>
            <a:r>
              <a:rPr lang="en-US" altLang="zh-CN" dirty="0"/>
              <a:t>=</a:t>
            </a:r>
            <a:r>
              <a:rPr lang="el-GR" altLang="zh-CN" i="1" dirty="0">
                <a:cs typeface="Times New Roman" panose="02020603050405020304" pitchFamily="18" charset="0"/>
              </a:rPr>
              <a:t>μ</a:t>
            </a:r>
            <a:r>
              <a:rPr lang="en-US" altLang="zh-CN" i="1" dirty="0"/>
              <a:t>H=</a:t>
            </a:r>
            <a:r>
              <a:rPr lang="el-GR" altLang="zh-CN" i="1" dirty="0">
                <a:cs typeface="Times New Roman" panose="02020603050405020304" pitchFamily="18" charset="0"/>
              </a:rPr>
              <a:t>μ</a:t>
            </a:r>
            <a:r>
              <a:rPr lang="en-US" altLang="zh-CN" baseline="-25000" dirty="0"/>
              <a:t>r </a:t>
            </a:r>
            <a:r>
              <a:rPr lang="el-GR" altLang="zh-CN" i="1" dirty="0">
                <a:cs typeface="Times New Roman" panose="02020603050405020304" pitchFamily="18" charset="0"/>
              </a:rPr>
              <a:t>μ</a:t>
            </a:r>
            <a:r>
              <a:rPr lang="en-US" altLang="zh-CN" baseline="-25000" dirty="0"/>
              <a:t>0</a:t>
            </a:r>
            <a:r>
              <a:rPr lang="en-US" altLang="zh-CN" i="1" dirty="0"/>
              <a:t>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7030A0"/>
                </a:solidFill>
              </a:rPr>
              <a:t>磁滞损耗：</a:t>
            </a:r>
            <a:r>
              <a:rPr lang="zh-CN" altLang="en-US" dirty="0"/>
              <a:t>磁分子（磁畴）间相互摩擦而产生的热损耗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7030A0"/>
                </a:solidFill>
              </a:rPr>
              <a:t>涡流损耗：</a:t>
            </a:r>
            <a:r>
              <a:rPr lang="zh-CN" altLang="en-US" dirty="0"/>
              <a:t>感应电流流经铁心回路而产生的电阻热损耗   </a:t>
            </a:r>
          </a:p>
        </p:txBody>
      </p:sp>
      <p:sp>
        <p:nvSpPr>
          <p:cNvPr id="6152" name="Rectangle 16">
            <a:extLst>
              <a:ext uri="{FF2B5EF4-FFF2-40B4-BE49-F238E27FC236}">
                <a16:creationId xmlns:a16="http://schemas.microsoft.com/office/drawing/2014/main" id="{66D22522-0CAD-4808-B7EF-8B72E8BE5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3" name="Rectangle 19">
            <a:extLst>
              <a:ext uri="{FF2B5EF4-FFF2-40B4-BE49-F238E27FC236}">
                <a16:creationId xmlns:a16="http://schemas.microsoft.com/office/drawing/2014/main" id="{A410402D-E1D6-4E3A-BDE7-C62AAF19E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4" name="Rectangle 21">
            <a:extLst>
              <a:ext uri="{FF2B5EF4-FFF2-40B4-BE49-F238E27FC236}">
                <a16:creationId xmlns:a16="http://schemas.microsoft.com/office/drawing/2014/main" id="{EBD8089E-7FB9-4B47-95E6-4B7195A2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id="{154F4E50-B4AE-464E-86FB-FA93B0238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5661A168-03D0-4960-B5E4-7CDCC8ABBBF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20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4C4DC99-7F8F-4D3E-9FD6-26F18899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46C9B74-439A-444A-BBF6-52D2E2F7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FC9E4D6A-7584-4031-B610-9AEF5D9E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5">
            <a:extLst>
              <a:ext uri="{FF2B5EF4-FFF2-40B4-BE49-F238E27FC236}">
                <a16:creationId xmlns:a16="http://schemas.microsoft.com/office/drawing/2014/main" id="{A04F7358-70E3-468D-9059-644B6FD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EB4583EA-4325-416F-A48D-BA0066A0D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基本方程式、等效电路和相量图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）等效电路（参数的物理意义）</a:t>
            </a: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93F54AF4-7E3D-4545-8C28-ADC9ABED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id="{17A88702-55ED-4E86-9B5E-B4179012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9">
            <a:extLst>
              <a:ext uri="{FF2B5EF4-FFF2-40B4-BE49-F238E27FC236}">
                <a16:creationId xmlns:a16="http://schemas.microsoft.com/office/drawing/2014/main" id="{E698F1D3-4635-4358-BC4B-142FB8BA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867FA-180C-43B5-BDF3-3F55463E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79" y="2565875"/>
            <a:ext cx="7477261" cy="3575024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95D2F18-4C7C-4802-90FC-291D70177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012443"/>
              </p:ext>
            </p:extLst>
          </p:nvPr>
        </p:nvGraphicFramePr>
        <p:xfrm>
          <a:off x="184498" y="5733256"/>
          <a:ext cx="2299270" cy="390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Equation" r:id="rId4" imgW="1346040" imgH="228600" progId="Equation.DSMT4">
                  <p:embed/>
                </p:oleObj>
              </mc:Choice>
              <mc:Fallback>
                <p:oleObj name="Equation" r:id="rId4" imgW="1346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498" y="5733256"/>
                        <a:ext cx="2299270" cy="39044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8B6250AB-C19A-4C43-BB73-3E74A8662321}"/>
              </a:ext>
            </a:extLst>
          </p:cNvPr>
          <p:cNvSpPr/>
          <p:nvPr/>
        </p:nvSpPr>
        <p:spPr bwMode="auto">
          <a:xfrm>
            <a:off x="1271203" y="5157192"/>
            <a:ext cx="144016" cy="390442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010129"/>
      </p:ext>
    </p:extLst>
  </p:cSld>
  <p:clrMapOvr>
    <a:masterClrMapping/>
  </p:clrMapOvr>
  <p:transition spd="slow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3F943D-7B9C-4169-B429-BE035A58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84" y="1598076"/>
            <a:ext cx="3933988" cy="5071284"/>
          </a:xfrm>
          <a:prstGeom prst="rect">
            <a:avLst/>
          </a:prstGeom>
        </p:spPr>
      </p:pic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id="{154F4E50-B4AE-464E-86FB-FA93B0238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5661A168-03D0-4960-B5E4-7CDCC8ABBBF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4C4DC99-7F8F-4D3E-9FD6-26F18899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46C9B74-439A-444A-BBF6-52D2E2F7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FC9E4D6A-7584-4031-B610-9AEF5D9E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5">
            <a:extLst>
              <a:ext uri="{FF2B5EF4-FFF2-40B4-BE49-F238E27FC236}">
                <a16:creationId xmlns:a16="http://schemas.microsoft.com/office/drawing/2014/main" id="{A04F7358-70E3-468D-9059-644B6FD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EB4583EA-4325-416F-A48D-BA0066A0D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基本方程式、等效电路和相量图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3</a:t>
            </a:r>
            <a:r>
              <a:rPr lang="zh-CN" altLang="en-US" dirty="0"/>
              <a:t>）相量图</a:t>
            </a: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93F54AF4-7E3D-4545-8C28-ADC9ABED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id="{17A88702-55ED-4E86-9B5E-B4179012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9">
            <a:extLst>
              <a:ext uri="{FF2B5EF4-FFF2-40B4-BE49-F238E27FC236}">
                <a16:creationId xmlns:a16="http://schemas.microsoft.com/office/drawing/2014/main" id="{E698F1D3-4635-4358-BC4B-142FB8BA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5EDF6-004E-435F-A8BB-AC7470EE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8" y="2204864"/>
            <a:ext cx="5125912" cy="25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9313"/>
      </p:ext>
    </p:extLst>
  </p:cSld>
  <p:clrMapOvr>
    <a:masterClrMapping/>
  </p:clrMapOvr>
  <p:transition spd="slow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>
            <a:extLst>
              <a:ext uri="{FF2B5EF4-FFF2-40B4-BE49-F238E27FC236}">
                <a16:creationId xmlns:a16="http://schemas.microsoft.com/office/drawing/2014/main" id="{376155EE-2AE0-4D43-88B4-E9CB5BFB6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B4B72EF8-F0A5-4B6A-9442-BCECBF4E02F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DE7FF7-2630-4CC8-B7E9-2C542DD3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6537585-FE69-4CFE-8ACE-FE4CA86C3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3" name="Rectangle 4">
            <a:extLst>
              <a:ext uri="{FF2B5EF4-FFF2-40B4-BE49-F238E27FC236}">
                <a16:creationId xmlns:a16="http://schemas.microsoft.com/office/drawing/2014/main" id="{8F580B83-48FD-4A7A-9761-12747308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4" name="Rectangle 5">
            <a:extLst>
              <a:ext uri="{FF2B5EF4-FFF2-40B4-BE49-F238E27FC236}">
                <a16:creationId xmlns:a16="http://schemas.microsoft.com/office/drawing/2014/main" id="{94676B81-37FA-4400-AA65-85833F9E6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48011CDC-DB94-4827-BDC9-E12A1C8B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73535718-5648-4346-8494-1899153E5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Rectangle 9">
            <a:extLst>
              <a:ext uri="{FF2B5EF4-FFF2-40B4-BE49-F238E27FC236}">
                <a16:creationId xmlns:a16="http://schemas.microsoft.com/office/drawing/2014/main" id="{645F18F4-D71A-4099-8B0E-D895199DA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9" name="Text Box 6">
            <a:extLst>
              <a:ext uri="{FF2B5EF4-FFF2-40B4-BE49-F238E27FC236}">
                <a16:creationId xmlns:a16="http://schemas.microsoft.com/office/drawing/2014/main" id="{D0FFDBD3-1F7B-445A-9A8C-DB683032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14698"/>
            <a:ext cx="8915400" cy="143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变压器的参数测定</a:t>
            </a:r>
          </a:p>
          <a:p>
            <a:pPr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</a:t>
            </a:r>
            <a:r>
              <a:rPr lang="zh-CN" altLang="en-US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）空载试验（低压侧）</a:t>
            </a:r>
            <a:endParaRPr lang="zh-CN" altLang="en-US" dirty="0">
              <a:solidFill>
                <a:srgbClr val="3333FF"/>
              </a:solidFill>
            </a:endParaRPr>
          </a:p>
          <a:p>
            <a:pPr eaLnBrk="1" hangingPunct="1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）短路试验（高压侧）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EFCC36-74FE-47DF-AABE-E10A4D76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8005"/>
            <a:ext cx="5256584" cy="23731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016AFE-55E0-4C02-92E4-9286D82D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322" y="4543129"/>
            <a:ext cx="5161070" cy="2270247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1">
            <a:extLst>
              <a:ext uri="{FF2B5EF4-FFF2-40B4-BE49-F238E27FC236}">
                <a16:creationId xmlns:a16="http://schemas.microsoft.com/office/drawing/2014/main" id="{BF265EB2-9B19-4E45-9344-63AB23A77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E8DCA397-F724-4BD1-9D11-5E56C6A214F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27C3C0A3-BF57-4A73-A93F-C7E54B4B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AA18BCB-622D-4FA4-87CD-95EAB2EB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80CEF176-BD60-49B5-841D-F7C8184F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Rectangle 5">
            <a:extLst>
              <a:ext uri="{FF2B5EF4-FFF2-40B4-BE49-F238E27FC236}">
                <a16:creationId xmlns:a16="http://schemas.microsoft.com/office/drawing/2014/main" id="{0254C185-BDFE-48BA-8C6A-FCF43B1BA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9" name="Text Box 6">
            <a:extLst>
              <a:ext uri="{FF2B5EF4-FFF2-40B4-BE49-F238E27FC236}">
                <a16:creationId xmlns:a16="http://schemas.microsoft.com/office/drawing/2014/main" id="{B6199D8B-2011-4C77-8405-8B4E54ED6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变压器的运行特性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）外特性（电压变化率）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13320" name="Rectangle 7">
            <a:extLst>
              <a:ext uri="{FF2B5EF4-FFF2-40B4-BE49-F238E27FC236}">
                <a16:creationId xmlns:a16="http://schemas.microsoft.com/office/drawing/2014/main" id="{52D2D65A-3A23-4592-8B97-C140AB1A9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1" name="Rectangle 8">
            <a:extLst>
              <a:ext uri="{FF2B5EF4-FFF2-40B4-BE49-F238E27FC236}">
                <a16:creationId xmlns:a16="http://schemas.microsoft.com/office/drawing/2014/main" id="{3246B87A-208B-47C9-9576-8667B90A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2" name="Rectangle 9">
            <a:extLst>
              <a:ext uri="{FF2B5EF4-FFF2-40B4-BE49-F238E27FC236}">
                <a16:creationId xmlns:a16="http://schemas.microsoft.com/office/drawing/2014/main" id="{CFFC0CAF-4DF6-46F4-A285-94D7355A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23" name="Object 13">
            <a:extLst>
              <a:ext uri="{FF2B5EF4-FFF2-40B4-BE49-F238E27FC236}">
                <a16:creationId xmlns:a16="http://schemas.microsoft.com/office/drawing/2014/main" id="{588410CA-F89F-4459-8FBD-181A0A9AB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989138"/>
          <a:ext cx="58324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公式" r:id="rId3" imgW="2895600" imgH="444500" progId="Equation.3">
                  <p:embed/>
                </p:oleObj>
              </mc:Choice>
              <mc:Fallback>
                <p:oleObj name="公式" r:id="rId3" imgW="2895600" imgH="4445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89138"/>
                        <a:ext cx="583247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4" name="图片 1">
            <a:extLst>
              <a:ext uri="{FF2B5EF4-FFF2-40B4-BE49-F238E27FC236}">
                <a16:creationId xmlns:a16="http://schemas.microsoft.com/office/drawing/2014/main" id="{96436C61-2A29-4B01-8290-C7187248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3005138"/>
            <a:ext cx="439102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1">
            <a:extLst>
              <a:ext uri="{FF2B5EF4-FFF2-40B4-BE49-F238E27FC236}">
                <a16:creationId xmlns:a16="http://schemas.microsoft.com/office/drawing/2014/main" id="{54C5BC85-E1E4-4758-A707-7CA775140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B2C58046-1085-4524-BB50-58238AE02E9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1831137-B8F8-49F5-B740-F2254B515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608A9EB-EE14-4C3D-B528-72053D7C5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25895AF8-54E6-43DC-88BE-CC73BD9F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2" name="Rectangle 5">
            <a:extLst>
              <a:ext uri="{FF2B5EF4-FFF2-40B4-BE49-F238E27FC236}">
                <a16:creationId xmlns:a16="http://schemas.microsoft.com/office/drawing/2014/main" id="{35E51ACA-6901-4B53-9C75-AB9EC0386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3" name="Text Box 6">
            <a:extLst>
              <a:ext uri="{FF2B5EF4-FFF2-40B4-BE49-F238E27FC236}">
                <a16:creationId xmlns:a16="http://schemas.microsoft.com/office/drawing/2014/main" id="{FB8B7825-EAE1-48F7-B82E-578DD6235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变压器的运行特性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）效率特性   </a:t>
            </a:r>
          </a:p>
        </p:txBody>
      </p:sp>
      <p:sp>
        <p:nvSpPr>
          <p:cNvPr id="14344" name="Rectangle 7">
            <a:extLst>
              <a:ext uri="{FF2B5EF4-FFF2-40B4-BE49-F238E27FC236}">
                <a16:creationId xmlns:a16="http://schemas.microsoft.com/office/drawing/2014/main" id="{D376C0DC-47A3-4B34-B66F-5CF76644C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5" name="Rectangle 8">
            <a:extLst>
              <a:ext uri="{FF2B5EF4-FFF2-40B4-BE49-F238E27FC236}">
                <a16:creationId xmlns:a16="http://schemas.microsoft.com/office/drawing/2014/main" id="{7CD9550C-66D9-43F3-9D92-D03052F0E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6" name="Rectangle 9">
            <a:extLst>
              <a:ext uri="{FF2B5EF4-FFF2-40B4-BE49-F238E27FC236}">
                <a16:creationId xmlns:a16="http://schemas.microsoft.com/office/drawing/2014/main" id="{7E497613-17A7-4439-B028-02A5869F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4347" name="Object 14">
            <a:extLst>
              <a:ext uri="{FF2B5EF4-FFF2-40B4-BE49-F238E27FC236}">
                <a16:creationId xmlns:a16="http://schemas.microsoft.com/office/drawing/2014/main" id="{24A5925D-0485-4710-A102-5924AFAFC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1288" y="1989138"/>
          <a:ext cx="560863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name="Equation" r:id="rId3" imgW="2743200" imgH="482600" progId="Equation.DSMT4">
                  <p:embed/>
                </p:oleObj>
              </mc:Choice>
              <mc:Fallback>
                <p:oleObj name="Equation" r:id="rId3" imgW="2743200" imgH="482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1989138"/>
                        <a:ext cx="560863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5">
            <a:extLst>
              <a:ext uri="{FF2B5EF4-FFF2-40B4-BE49-F238E27FC236}">
                <a16:creationId xmlns:a16="http://schemas.microsoft.com/office/drawing/2014/main" id="{C03A36F2-4966-4CC0-B712-779D8DD0C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1450" y="3186113"/>
          <a:ext cx="194627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" name="Equation" r:id="rId5" imgW="850531" imgH="482391" progId="Equation.DSMT4">
                  <p:embed/>
                </p:oleObj>
              </mc:Choice>
              <mc:Fallback>
                <p:oleObj name="Equation" r:id="rId5" imgW="850531" imgH="482391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3186113"/>
                        <a:ext cx="194627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Line 16">
            <a:extLst>
              <a:ext uri="{FF2B5EF4-FFF2-40B4-BE49-F238E27FC236}">
                <a16:creationId xmlns:a16="http://schemas.microsoft.com/office/drawing/2014/main" id="{6C35D5A4-91DA-4622-BD7E-AA056CA4D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1575" y="5118100"/>
            <a:ext cx="1004888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Text Box 17">
            <a:extLst>
              <a:ext uri="{FF2B5EF4-FFF2-40B4-BE49-F238E27FC236}">
                <a16:creationId xmlns:a16="http://schemas.microsoft.com/office/drawing/2014/main" id="{7BAF34E5-7DAB-4A1F-9A34-EE7442D7C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903788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最大效率问题</a:t>
            </a:r>
          </a:p>
        </p:txBody>
      </p:sp>
      <p:pic>
        <p:nvPicPr>
          <p:cNvPr id="14351" name="图片 1">
            <a:extLst>
              <a:ext uri="{FF2B5EF4-FFF2-40B4-BE49-F238E27FC236}">
                <a16:creationId xmlns:a16="http://schemas.microsoft.com/office/drawing/2014/main" id="{928DD34A-DD8F-4A07-BBFC-E01FDD2C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8" y="3014663"/>
            <a:ext cx="34099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>
            <a:extLst>
              <a:ext uri="{FF2B5EF4-FFF2-40B4-BE49-F238E27FC236}">
                <a16:creationId xmlns:a16="http://schemas.microsoft.com/office/drawing/2014/main" id="{2EAABE64-8E05-418A-81E4-D20FAAF27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C8382F85-A117-4E0D-BC39-87FE8F6727E6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382FD04-29A1-4BDE-9D4E-F6756B514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F2E8827-DB40-4042-B89F-48D2080F6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4">
            <a:extLst>
              <a:ext uri="{FF2B5EF4-FFF2-40B4-BE49-F238E27FC236}">
                <a16:creationId xmlns:a16="http://schemas.microsoft.com/office/drawing/2014/main" id="{7BA77284-A6DC-43A6-8799-A7AFAAE5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5">
            <a:extLst>
              <a:ext uri="{FF2B5EF4-FFF2-40B4-BE49-F238E27FC236}">
                <a16:creationId xmlns:a16="http://schemas.microsoft.com/office/drawing/2014/main" id="{A0741793-F70A-44DA-B76B-7610937AD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068C1782-26D4-49A7-83FD-68EB5E798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CCB9AAF3-297E-4258-9BEC-D3664946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366E0E1F-F769-4DF1-9CF2-6A9CE045D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371" name="图片 3">
            <a:extLst>
              <a:ext uri="{FF2B5EF4-FFF2-40B4-BE49-F238E27FC236}">
                <a16:creationId xmlns:a16="http://schemas.microsoft.com/office/drawing/2014/main" id="{7842F6FB-FE71-4311-86FF-B525CE63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8651"/>
            <a:ext cx="5329238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2">
            <a:extLst>
              <a:ext uri="{FF2B5EF4-FFF2-40B4-BE49-F238E27FC236}">
                <a16:creationId xmlns:a16="http://schemas.microsoft.com/office/drawing/2014/main" id="{1A075839-3FA7-4EAF-8D2E-012F48F4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788939"/>
            <a:ext cx="3744912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35C0CB-572A-4193-BCA1-298E31F87C35}"/>
              </a:ext>
            </a:extLst>
          </p:cNvPr>
          <p:cNvSpPr/>
          <p:nvPr/>
        </p:nvSpPr>
        <p:spPr bwMode="auto">
          <a:xfrm>
            <a:off x="395536" y="1923902"/>
            <a:ext cx="1009402" cy="2809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6901AEF-7194-40D2-80EC-C62DAAD82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变压器部分的难点：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）空载电流（励磁电流）的相位问题</a:t>
            </a:r>
          </a:p>
        </p:txBody>
      </p:sp>
      <p:cxnSp>
        <p:nvCxnSpPr>
          <p:cNvPr id="15" name="直接箭头连接符 28">
            <a:extLst>
              <a:ext uri="{FF2B5EF4-FFF2-40B4-BE49-F238E27FC236}">
                <a16:creationId xmlns:a16="http://schemas.microsoft.com/office/drawing/2014/main" id="{AAE6FB6D-3429-45C7-A74A-746CF49B19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93844" y="4705677"/>
            <a:ext cx="642938" cy="15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29">
            <a:extLst>
              <a:ext uri="{FF2B5EF4-FFF2-40B4-BE49-F238E27FC236}">
                <a16:creationId xmlns:a16="http://schemas.microsoft.com/office/drawing/2014/main" id="{15EB0C4A-5C6A-4060-89E4-7E57B64E295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697007" y="4588202"/>
            <a:ext cx="203200" cy="952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31">
            <a:extLst>
              <a:ext uri="{FF2B5EF4-FFF2-40B4-BE49-F238E27FC236}">
                <a16:creationId xmlns:a16="http://schemas.microsoft.com/office/drawing/2014/main" id="{A2E81937-F5C6-4B55-8E04-22DE49BD3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507" y="4715202"/>
            <a:ext cx="714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无功分量</a:t>
            </a: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F35060CA-6487-4FE7-9DA0-F671E7AD7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344" y="4500890"/>
            <a:ext cx="714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有功分量</a:t>
            </a:r>
          </a:p>
        </p:txBody>
      </p:sp>
    </p:spTree>
  </p:cSld>
  <p:clrMapOvr>
    <a:masterClrMapping/>
  </p:clrMapOvr>
  <p:transition spd="slow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>
            <a:extLst>
              <a:ext uri="{FF2B5EF4-FFF2-40B4-BE49-F238E27FC236}">
                <a16:creationId xmlns:a16="http://schemas.microsoft.com/office/drawing/2014/main" id="{2EAABE64-8E05-418A-81E4-D20FAAF27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C8382F85-A117-4E0D-BC39-87FE8F6727E6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382FD04-29A1-4BDE-9D4E-F6756B514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F2E8827-DB40-4042-B89F-48D2080F6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4">
            <a:extLst>
              <a:ext uri="{FF2B5EF4-FFF2-40B4-BE49-F238E27FC236}">
                <a16:creationId xmlns:a16="http://schemas.microsoft.com/office/drawing/2014/main" id="{7BA77284-A6DC-43A6-8799-A7AFAAE5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5">
            <a:extLst>
              <a:ext uri="{FF2B5EF4-FFF2-40B4-BE49-F238E27FC236}">
                <a16:creationId xmlns:a16="http://schemas.microsoft.com/office/drawing/2014/main" id="{A0741793-F70A-44DA-B76B-7610937AD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068C1782-26D4-49A7-83FD-68EB5E798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CCB9AAF3-297E-4258-9BEC-D3664946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366E0E1F-F769-4DF1-9CF2-6A9CE045D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35C0CB-572A-4193-BCA1-298E31F87C35}"/>
              </a:ext>
            </a:extLst>
          </p:cNvPr>
          <p:cNvSpPr/>
          <p:nvPr/>
        </p:nvSpPr>
        <p:spPr bwMode="auto">
          <a:xfrm>
            <a:off x="395536" y="1923902"/>
            <a:ext cx="1009402" cy="2809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6901AEF-7194-40D2-80EC-C62DAAD82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变压器部分的难点：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）等效电路中参数的大小关系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4302AD7-175A-47A2-B336-02B24A489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826619"/>
              </p:ext>
            </p:extLst>
          </p:nvPr>
        </p:nvGraphicFramePr>
        <p:xfrm>
          <a:off x="1259632" y="2132856"/>
          <a:ext cx="6521809" cy="87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Equation" r:id="rId3" imgW="5280641" imgH="708627" progId="Equation.DSMT4">
                  <p:embed/>
                </p:oleObj>
              </mc:Choice>
              <mc:Fallback>
                <p:oleObj name="Equation" r:id="rId3" imgW="5280641" imgH="708627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4302AD7-175A-47A2-B336-02B24A489B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2132856"/>
                        <a:ext cx="6521809" cy="87454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97F29A73-EFEC-42E3-AF0D-B88A70FA2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46" y="3239489"/>
            <a:ext cx="7173670" cy="34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9684"/>
      </p:ext>
    </p:extLst>
  </p:cSld>
  <p:clrMapOvr>
    <a:masterClrMapping/>
  </p:clrMapOvr>
  <p:transition spd="slow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233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四、异步电机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C3300"/>
                </a:solidFill>
              </a:rPr>
              <a:t> 交流电机的共性问题</a:t>
            </a:r>
            <a:endParaRPr lang="zh-CN" altLang="en-US" dirty="0">
              <a:solidFill>
                <a:srgbClr val="3333FF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r>
              <a:rPr lang="en-US" altLang="zh-CN" dirty="0"/>
              <a:t>1</a:t>
            </a:r>
            <a:r>
              <a:rPr lang="zh-CN" altLang="en-US" dirty="0"/>
              <a:t>）交流电机的电枢绕组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234F4F54-FC7E-434D-B09E-5FDD78E7B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00775"/>
              </p:ext>
            </p:extLst>
          </p:nvPr>
        </p:nvGraphicFramePr>
        <p:xfrm>
          <a:off x="179512" y="2636912"/>
          <a:ext cx="5228059" cy="256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name="Visio" r:id="rId3" imgW="9543037" imgH="4681728" progId="Visio.Drawing.11">
                  <p:embed/>
                </p:oleObj>
              </mc:Choice>
              <mc:Fallback>
                <p:oleObj name="Visio" r:id="rId3" imgW="9543037" imgH="4681728" progId="Visio.Drawing.11">
                  <p:embed/>
                  <p:pic>
                    <p:nvPicPr>
                      <p:cNvPr id="9228" name="Object 5">
                        <a:extLst>
                          <a:ext uri="{FF2B5EF4-FFF2-40B4-BE49-F238E27FC236}">
                            <a16:creationId xmlns:a16="http://schemas.microsoft.com/office/drawing/2014/main" id="{A5F904FD-6CA3-4FAC-9B1D-754368530A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636912"/>
                        <a:ext cx="5228059" cy="256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>
            <a:extLst>
              <a:ext uri="{FF2B5EF4-FFF2-40B4-BE49-F238E27FC236}">
                <a16:creationId xmlns:a16="http://schemas.microsoft.com/office/drawing/2014/main" id="{18736BD1-2424-4FCB-9754-1B9B39D98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7138"/>
              </p:ext>
            </p:extLst>
          </p:nvPr>
        </p:nvGraphicFramePr>
        <p:xfrm>
          <a:off x="5734547" y="4699528"/>
          <a:ext cx="2088232" cy="23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Visio" r:id="rId5" imgW="3103565" imgH="3387282" progId="Visio.Drawing.11">
                  <p:embed/>
                </p:oleObj>
              </mc:Choice>
              <mc:Fallback>
                <p:oleObj name="Visio" r:id="rId5" imgW="3103565" imgH="3387282" progId="Visio.Drawing.11">
                  <p:embed/>
                  <p:pic>
                    <p:nvPicPr>
                      <p:cNvPr id="7182" name="Object 20">
                        <a:extLst>
                          <a:ext uri="{FF2B5EF4-FFF2-40B4-BE49-F238E27FC236}">
                            <a16:creationId xmlns:a16="http://schemas.microsoft.com/office/drawing/2014/main" id="{3B927B9D-AAE4-4799-925C-3B57F232A8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547" y="4699528"/>
                        <a:ext cx="2088232" cy="235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4">
            <a:extLst>
              <a:ext uri="{FF2B5EF4-FFF2-40B4-BE49-F238E27FC236}">
                <a16:creationId xmlns:a16="http://schemas.microsoft.com/office/drawing/2014/main" id="{13C105C7-F917-49A4-8F41-B369962250D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141627" y="5692140"/>
            <a:ext cx="390813" cy="172719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BCD8D-6A3F-4ED1-B341-21AFFAA69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2578244"/>
            <a:ext cx="2668154" cy="2290916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C3300"/>
                </a:solidFill>
              </a:rPr>
              <a:t> 交流电机的共性问题</a:t>
            </a:r>
            <a:endParaRPr lang="zh-CN" altLang="en-US" dirty="0">
              <a:solidFill>
                <a:srgbClr val="3333FF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r>
              <a:rPr lang="en-US" altLang="zh-CN" dirty="0"/>
              <a:t>2</a:t>
            </a:r>
            <a:r>
              <a:rPr lang="zh-CN" altLang="en-US" dirty="0"/>
              <a:t>）旋转磁场的基本特点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B5E173-591F-4DD3-980B-C9B8D1A5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76" y="1508520"/>
            <a:ext cx="4619786" cy="4975388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629B2C-F54E-4ACF-BB42-BE02004D5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272939"/>
              </p:ext>
            </p:extLst>
          </p:nvPr>
        </p:nvGraphicFramePr>
        <p:xfrm>
          <a:off x="1166300" y="2033588"/>
          <a:ext cx="2226588" cy="199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0" name="Equation" r:id="rId4" imgW="2293549" imgH="2057400" progId="Equation.DSMT4">
                  <p:embed/>
                </p:oleObj>
              </mc:Choice>
              <mc:Fallback>
                <p:oleObj name="Equation" r:id="rId4" imgW="2293549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6300" y="2033588"/>
                        <a:ext cx="2226588" cy="1996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6C0BD8D-5290-4380-B69B-AEF3E5001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051755"/>
              </p:ext>
            </p:extLst>
          </p:nvPr>
        </p:nvGraphicFramePr>
        <p:xfrm>
          <a:off x="1366266" y="4868871"/>
          <a:ext cx="1721792" cy="72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name="Equation" r:id="rId6" imgW="2004054" imgH="838244" progId="Equation.DSMT4">
                  <p:embed/>
                </p:oleObj>
              </mc:Choice>
              <mc:Fallback>
                <p:oleObj name="Equation" r:id="rId6" imgW="2004054" imgH="8382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6266" y="4868871"/>
                        <a:ext cx="1721792" cy="720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4">
            <a:extLst>
              <a:ext uri="{FF2B5EF4-FFF2-40B4-BE49-F238E27FC236}">
                <a16:creationId xmlns:a16="http://schemas.microsoft.com/office/drawing/2014/main" id="{16D44975-F3F4-4E47-AE2A-2B5F28D021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57986" y="4371370"/>
            <a:ext cx="390813" cy="172719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06413"/>
      </p:ext>
    </p:extLst>
  </p:cSld>
  <p:clrMapOvr>
    <a:masterClrMapping/>
  </p:clrMapOvr>
  <p:transition spd="slow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29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C3300"/>
                </a:solidFill>
              </a:rPr>
              <a:t> 交流电机的共性问题</a:t>
            </a:r>
            <a:endParaRPr lang="zh-CN" altLang="en-US" dirty="0">
              <a:solidFill>
                <a:srgbClr val="3333FF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r>
              <a:rPr lang="en-US" altLang="zh-CN" dirty="0"/>
              <a:t>3</a:t>
            </a:r>
            <a:r>
              <a:rPr lang="zh-CN" altLang="en-US" dirty="0"/>
              <a:t>）电角度的基本概念</a:t>
            </a:r>
            <a:r>
              <a:rPr lang="zh-CN" altLang="en-US" dirty="0">
                <a:solidFill>
                  <a:srgbClr val="7030A0"/>
                </a:solidFill>
              </a:rPr>
              <a:t>（难点）</a:t>
            </a: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D0BB83E1-79D5-4F0F-A6CB-437B1030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311" y="1196752"/>
            <a:ext cx="2232025" cy="936625"/>
          </a:xfrm>
          <a:prstGeom prst="wedgeRoundRectCallout">
            <a:avLst>
              <a:gd name="adj1" fmla="val -70199"/>
              <a:gd name="adj2" fmla="val 1167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graphicFrame>
        <p:nvGraphicFramePr>
          <p:cNvPr id="16" name="Object 14">
            <a:extLst>
              <a:ext uri="{FF2B5EF4-FFF2-40B4-BE49-F238E27FC236}">
                <a16:creationId xmlns:a16="http://schemas.microsoft.com/office/drawing/2014/main" id="{84CD91D9-D0B3-46ED-B3BB-28663DDF0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860229"/>
              </p:ext>
            </p:extLst>
          </p:nvPr>
        </p:nvGraphicFramePr>
        <p:xfrm>
          <a:off x="328613" y="1994867"/>
          <a:ext cx="6132512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Visio" r:id="rId3" imgW="4762972" imgH="3171406" progId="Visio.Drawing.11">
                  <p:embed/>
                </p:oleObj>
              </mc:Choice>
              <mc:Fallback>
                <p:oleObj name="Visio" r:id="rId3" imgW="4762972" imgH="3171406" progId="Visio.Drawing.11">
                  <p:embed/>
                  <p:pic>
                    <p:nvPicPr>
                      <p:cNvPr id="21518" name="Object 14">
                        <a:extLst>
                          <a:ext uri="{FF2B5EF4-FFF2-40B4-BE49-F238E27FC236}">
                            <a16:creationId xmlns:a16="http://schemas.microsoft.com/office/drawing/2014/main" id="{224D26D4-5532-41BD-AE29-89D8759B38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1994867"/>
                        <a:ext cx="6132512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2.jpg">
            <a:extLst>
              <a:ext uri="{FF2B5EF4-FFF2-40B4-BE49-F238E27FC236}">
                <a16:creationId xmlns:a16="http://schemas.microsoft.com/office/drawing/2014/main" id="{8635772C-2B08-4D3A-AE54-1E962FCBD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3789040"/>
            <a:ext cx="2898775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FBDD0C7-FB87-4A32-9D60-F5B3C940E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19380"/>
              </p:ext>
            </p:extLst>
          </p:nvPr>
        </p:nvGraphicFramePr>
        <p:xfrm>
          <a:off x="5569891" y="1393949"/>
          <a:ext cx="18208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Equation" r:id="rId6" imgW="1821329" imgH="594295" progId="Equation.DSMT4">
                  <p:embed/>
                </p:oleObj>
              </mc:Choice>
              <mc:Fallback>
                <p:oleObj name="Equation" r:id="rId6" imgW="1821329" imgH="5942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9891" y="1393949"/>
                        <a:ext cx="1820863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38742"/>
      </p:ext>
    </p:extLst>
  </p:cSld>
  <p:clrMapOvr>
    <a:masterClrMapping/>
  </p:clrMapOvr>
  <p:transition spd="slow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id="{E456DC5F-9149-4A6C-AC26-7B8251267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2860ED33-CAF5-4161-8517-BF68876FD846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A59D01D-8CD7-4F9D-B7A8-71D3659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E18350C-39E9-480C-B711-F7ED66A09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122CB180-F9FC-4590-8931-099D11A5A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4A84DFB4-32B6-4711-951C-8F8FF367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Text Box 6">
            <a:extLst>
              <a:ext uri="{FF2B5EF4-FFF2-40B4-BE49-F238E27FC236}">
                <a16:creationId xmlns:a16="http://schemas.microsoft.com/office/drawing/2014/main" id="{B357727E-028C-452A-84FD-112B4B4D4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 </a:t>
            </a:r>
            <a:r>
              <a:rPr lang="zh-CN" altLang="en-US">
                <a:solidFill>
                  <a:srgbClr val="3333FF"/>
                </a:solidFill>
              </a:rPr>
              <a:t>磁路与电路的对比</a:t>
            </a:r>
            <a:r>
              <a:rPr lang="zh-CN" altLang="en-US"/>
              <a:t> 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/>
              <a:t> </a:t>
            </a:r>
            <a:r>
              <a:rPr lang="zh-CN" altLang="en-US">
                <a:solidFill>
                  <a:srgbClr val="3333FF"/>
                </a:solidFill>
              </a:rPr>
              <a:t>磁场中的能量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/>
              <a:t> </a:t>
            </a:r>
            <a:r>
              <a:rPr lang="zh-CN" altLang="en-US">
                <a:solidFill>
                  <a:srgbClr val="3333FF"/>
                </a:solidFill>
              </a:rPr>
              <a:t>电机中的损耗与发热问题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</a:p>
        </p:txBody>
      </p:sp>
      <p:sp>
        <p:nvSpPr>
          <p:cNvPr id="7176" name="Rectangle 7">
            <a:extLst>
              <a:ext uri="{FF2B5EF4-FFF2-40B4-BE49-F238E27FC236}">
                <a16:creationId xmlns:a16="http://schemas.microsoft.com/office/drawing/2014/main" id="{22F5CD51-7C0B-482D-876D-C660B14A3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7" name="Rectangle 8">
            <a:extLst>
              <a:ext uri="{FF2B5EF4-FFF2-40B4-BE49-F238E27FC236}">
                <a16:creationId xmlns:a16="http://schemas.microsoft.com/office/drawing/2014/main" id="{27AB8FE5-5D08-4BEF-AE99-E80904CCA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8" name="Rectangle 9">
            <a:extLst>
              <a:ext uri="{FF2B5EF4-FFF2-40B4-BE49-F238E27FC236}">
                <a16:creationId xmlns:a16="http://schemas.microsoft.com/office/drawing/2014/main" id="{21D17ECA-6091-40F9-8B99-843243A28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179" name="Picture 11">
            <a:extLst>
              <a:ext uri="{FF2B5EF4-FFF2-40B4-BE49-F238E27FC236}">
                <a16:creationId xmlns:a16="http://schemas.microsoft.com/office/drawing/2014/main" id="{E7AD6784-BAD3-4494-97CF-53F9D3E7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828198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80" name="Object 12">
            <a:extLst>
              <a:ext uri="{FF2B5EF4-FFF2-40B4-BE49-F238E27FC236}">
                <a16:creationId xmlns:a16="http://schemas.microsoft.com/office/drawing/2014/main" id="{C224369C-9BC2-4C55-8388-09A549CC9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712112"/>
              </p:ext>
            </p:extLst>
          </p:nvPr>
        </p:nvGraphicFramePr>
        <p:xfrm>
          <a:off x="1979613" y="3671888"/>
          <a:ext cx="240347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Equation" r:id="rId4" imgW="1130040" imgH="393480" progId="Equation.DSMT4">
                  <p:embed/>
                </p:oleObj>
              </mc:Choice>
              <mc:Fallback>
                <p:oleObj name="Equation" r:id="rId4" imgW="113004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671888"/>
                        <a:ext cx="240347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3">
            <a:extLst>
              <a:ext uri="{FF2B5EF4-FFF2-40B4-BE49-F238E27FC236}">
                <a16:creationId xmlns:a16="http://schemas.microsoft.com/office/drawing/2014/main" id="{3B5C88AD-DCB8-45C9-BD1B-2FE91D6C0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3649663"/>
          <a:ext cx="165576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r:id="rId6" imgW="748975" imgH="393529" progId="Equation.DSMT4">
                  <p:embed/>
                </p:oleObj>
              </mc:Choice>
              <mc:Fallback>
                <p:oleObj r:id="rId6" imgW="748975" imgH="39352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649663"/>
                        <a:ext cx="1655763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TextBox 14">
            <a:extLst>
              <a:ext uri="{FF2B5EF4-FFF2-40B4-BE49-F238E27FC236}">
                <a16:creationId xmlns:a16="http://schemas.microsoft.com/office/drawing/2014/main" id="{1301B936-41BD-4CDD-87AB-EE2BEC98C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5445125"/>
            <a:ext cx="595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7030A0"/>
                </a:solidFill>
              </a:rPr>
              <a:t>电气损耗（铜耗、铁耗）   </a:t>
            </a:r>
            <a:r>
              <a:rPr lang="en-US" altLang="zh-CN">
                <a:solidFill>
                  <a:srgbClr val="7030A0"/>
                </a:solidFill>
              </a:rPr>
              <a:t>+   </a:t>
            </a:r>
            <a:r>
              <a:rPr lang="zh-CN" altLang="en-US">
                <a:solidFill>
                  <a:srgbClr val="7030A0"/>
                </a:solidFill>
              </a:rPr>
              <a:t>机械损耗</a:t>
            </a:r>
          </a:p>
        </p:txBody>
      </p:sp>
    </p:spTree>
  </p:cSld>
  <p:clrMapOvr>
    <a:masterClrMapping/>
  </p:clrMapOvr>
  <p:transition spd="slow"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30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异步电机的基本结构</a:t>
            </a: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9FD7B-B509-4950-AC99-63E64EAB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43754"/>
            <a:ext cx="4108613" cy="3004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4B2A5E-779D-430D-962D-075DC587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128579"/>
            <a:ext cx="3799657" cy="28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007"/>
      </p:ext>
    </p:extLst>
  </p:cSld>
  <p:clrMapOvr>
    <a:masterClrMapping/>
  </p:clrMapOvr>
  <p:transition spd="slow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异步电机（感应电机）的工作原理</a:t>
            </a: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AF9A940E-6E0B-48E5-A2D6-EFD30BC1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25352"/>
            <a:ext cx="47323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7">
            <a:extLst>
              <a:ext uri="{FF2B5EF4-FFF2-40B4-BE49-F238E27FC236}">
                <a16:creationId xmlns:a16="http://schemas.microsoft.com/office/drawing/2014/main" id="{79E7FAAF-07A2-4229-B1F4-10D9F3B3B4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862768"/>
              </p:ext>
            </p:extLst>
          </p:nvPr>
        </p:nvGraphicFramePr>
        <p:xfrm>
          <a:off x="142875" y="4566940"/>
          <a:ext cx="135731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4" r:id="rId4" imgW="507780" imgH="177723" progId="Equation.DSMT4">
                  <p:embed/>
                </p:oleObj>
              </mc:Choice>
              <mc:Fallback>
                <p:oleObj r:id="rId4" imgW="507780" imgH="177723" progId="Equation.DSMT4">
                  <p:embed/>
                  <p:pic>
                    <p:nvPicPr>
                      <p:cNvPr id="17422" name="Object 17">
                        <a:extLst>
                          <a:ext uri="{FF2B5EF4-FFF2-40B4-BE49-F238E27FC236}">
                            <a16:creationId xmlns:a16="http://schemas.microsoft.com/office/drawing/2014/main" id="{BB773986-75B7-4605-839B-34BFA8F3A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4566940"/>
                        <a:ext cx="1357313" cy="4778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>
            <a:extLst>
              <a:ext uri="{FF2B5EF4-FFF2-40B4-BE49-F238E27FC236}">
                <a16:creationId xmlns:a16="http://schemas.microsoft.com/office/drawing/2014/main" id="{139748AA-AFE0-4342-A818-1D05B8685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306136"/>
              </p:ext>
            </p:extLst>
          </p:nvPr>
        </p:nvGraphicFramePr>
        <p:xfrm>
          <a:off x="142875" y="3187402"/>
          <a:ext cx="14287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5" r:id="rId6" imgW="482181" imgH="177646" progId="Equation.DSMT4">
                  <p:embed/>
                </p:oleObj>
              </mc:Choice>
              <mc:Fallback>
                <p:oleObj r:id="rId6" imgW="482181" imgH="177646" progId="Equation.DSMT4">
                  <p:embed/>
                  <p:pic>
                    <p:nvPicPr>
                      <p:cNvPr id="17423" name="Object 16">
                        <a:extLst>
                          <a:ext uri="{FF2B5EF4-FFF2-40B4-BE49-F238E27FC236}">
                            <a16:creationId xmlns:a16="http://schemas.microsoft.com/office/drawing/2014/main" id="{B77D670B-B72C-477D-AEDF-BC805FA7B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3187402"/>
                        <a:ext cx="1428750" cy="5302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4A76E4A1-7ABD-4EDD-8FD8-88719047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404975"/>
              </p:ext>
            </p:extLst>
          </p:nvPr>
        </p:nvGraphicFramePr>
        <p:xfrm>
          <a:off x="5500688" y="972840"/>
          <a:ext cx="3357562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r:id="rId8" imgW="1397000" imgH="469900" progId="Equation.DSMT4">
                  <p:embed/>
                </p:oleObj>
              </mc:Choice>
              <mc:Fallback>
                <p:oleObj r:id="rId8" imgW="1397000" imgH="469900" progId="Equation.DSMT4">
                  <p:embed/>
                  <p:pic>
                    <p:nvPicPr>
                      <p:cNvPr id="17425" name="Object 4">
                        <a:extLst>
                          <a:ext uri="{FF2B5EF4-FFF2-40B4-BE49-F238E27FC236}">
                            <a16:creationId xmlns:a16="http://schemas.microsoft.com/office/drawing/2014/main" id="{EA942C23-E6A5-4AF7-97B7-6625ADA34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972840"/>
                        <a:ext cx="3357562" cy="11366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>
            <a:extLst>
              <a:ext uri="{FF2B5EF4-FFF2-40B4-BE49-F238E27FC236}">
                <a16:creationId xmlns:a16="http://schemas.microsoft.com/office/drawing/2014/main" id="{D23F3772-47D5-487B-8E54-8FFFD57F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203950"/>
              </p:ext>
            </p:extLst>
          </p:nvPr>
        </p:nvGraphicFramePr>
        <p:xfrm>
          <a:off x="6572250" y="2401590"/>
          <a:ext cx="210343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7" r:id="rId10" imgW="939800" imgH="419100" progId="Equation.DSMT4">
                  <p:embed/>
                </p:oleObj>
              </mc:Choice>
              <mc:Fallback>
                <p:oleObj r:id="rId10" imgW="939800" imgH="419100" progId="Equation.DSMT4">
                  <p:embed/>
                  <p:pic>
                    <p:nvPicPr>
                      <p:cNvPr id="17426" name="Object 18">
                        <a:extLst>
                          <a:ext uri="{FF2B5EF4-FFF2-40B4-BE49-F238E27FC236}">
                            <a16:creationId xmlns:a16="http://schemas.microsoft.com/office/drawing/2014/main" id="{E3A99C31-3154-40A0-BEEB-BCA800EC4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2401590"/>
                        <a:ext cx="2103438" cy="9461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9">
            <a:extLst>
              <a:ext uri="{FF2B5EF4-FFF2-40B4-BE49-F238E27FC236}">
                <a16:creationId xmlns:a16="http://schemas.microsoft.com/office/drawing/2014/main" id="{6969722D-981F-4398-9870-AB3860D8B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940876"/>
              </p:ext>
            </p:extLst>
          </p:nvPr>
        </p:nvGraphicFramePr>
        <p:xfrm>
          <a:off x="7000875" y="3758902"/>
          <a:ext cx="122237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r:id="rId12" imgW="622030" imgH="431613" progId="Equation.3">
                  <p:embed/>
                </p:oleObj>
              </mc:Choice>
              <mc:Fallback>
                <p:oleObj r:id="rId12" imgW="622030" imgH="431613" progId="Equation.3">
                  <p:embed/>
                  <p:pic>
                    <p:nvPicPr>
                      <p:cNvPr id="17427" name="Object 19">
                        <a:extLst>
                          <a:ext uri="{FF2B5EF4-FFF2-40B4-BE49-F238E27FC236}">
                            <a16:creationId xmlns:a16="http://schemas.microsoft.com/office/drawing/2014/main" id="{56FEE57D-2FDD-40CC-97D0-A7B7B088CB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3758902"/>
                        <a:ext cx="1222375" cy="8556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下箭头 21">
            <a:extLst>
              <a:ext uri="{FF2B5EF4-FFF2-40B4-BE49-F238E27FC236}">
                <a16:creationId xmlns:a16="http://schemas.microsoft.com/office/drawing/2014/main" id="{E1120878-6902-464E-89B8-B02E0FF4D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75" y="4901902"/>
            <a:ext cx="285750" cy="500063"/>
          </a:xfrm>
          <a:prstGeom prst="downArrow">
            <a:avLst>
              <a:gd name="adj1" fmla="val 50000"/>
              <a:gd name="adj2" fmla="val 4998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4E80BF17-32D2-426F-BEE6-DEA17E883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913442"/>
              </p:ext>
            </p:extLst>
          </p:nvPr>
        </p:nvGraphicFramePr>
        <p:xfrm>
          <a:off x="6527800" y="5598815"/>
          <a:ext cx="23304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r:id="rId14" imgW="1040948" imgH="418918" progId="Equation.DSMT4">
                  <p:embed/>
                </p:oleObj>
              </mc:Choice>
              <mc:Fallback>
                <p:oleObj r:id="rId14" imgW="1040948" imgH="418918" progId="Equation.DSMT4">
                  <p:embed/>
                  <p:pic>
                    <p:nvPicPr>
                      <p:cNvPr id="17429" name="Object 20">
                        <a:extLst>
                          <a:ext uri="{FF2B5EF4-FFF2-40B4-BE49-F238E27FC236}">
                            <a16:creationId xmlns:a16="http://schemas.microsoft.com/office/drawing/2014/main" id="{FBDE41CB-2067-4700-8A79-8577A435BD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5598815"/>
                        <a:ext cx="2330450" cy="9461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下箭头 23">
            <a:extLst>
              <a:ext uri="{FF2B5EF4-FFF2-40B4-BE49-F238E27FC236}">
                <a16:creationId xmlns:a16="http://schemas.microsoft.com/office/drawing/2014/main" id="{7FF1720A-555C-4714-BDF0-51817F05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3901777"/>
            <a:ext cx="285750" cy="500063"/>
          </a:xfrm>
          <a:prstGeom prst="downArrow">
            <a:avLst>
              <a:gd name="adj1" fmla="val 50000"/>
              <a:gd name="adj2" fmla="val 49988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045255"/>
      </p:ext>
    </p:extLst>
  </p:cSld>
  <p:clrMapOvr>
    <a:masterClrMapping/>
  </p:clrMapOvr>
  <p:transition spd="slow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B63ABAB4-6E2E-4B3D-BDAF-718B77C4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FB1DF2BB-AE84-491F-B599-F242AA13318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FB68E16-09A2-48F5-AA9C-3BE3259D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06A30D7-1A94-402B-BACC-2D83C5C0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4C852911-7AFD-4E98-9572-25D040F4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70FD1A43-AFE2-4137-B76F-0BE1B6EF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F4F020D2-71ED-447D-8925-476EDFDB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基本电磁关系（与变压器相似）</a:t>
            </a:r>
            <a:endParaRPr lang="zh-CN" altLang="en-US" dirty="0"/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05BF5CA3-CC86-4E29-BBE2-225AC36F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8">
            <a:extLst>
              <a:ext uri="{FF2B5EF4-FFF2-40B4-BE49-F238E27FC236}">
                <a16:creationId xmlns:a16="http://schemas.microsoft.com/office/drawing/2014/main" id="{FA45792F-DE44-424B-919C-48769074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9">
            <a:extLst>
              <a:ext uri="{FF2B5EF4-FFF2-40B4-BE49-F238E27FC236}">
                <a16:creationId xmlns:a16="http://schemas.microsoft.com/office/drawing/2014/main" id="{7A7DD4EB-FB18-42B3-8BF9-6515BC30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CD26B8-9497-441D-8582-370DBA24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8" y="1432873"/>
            <a:ext cx="5483146" cy="33992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0466CD-6B3D-43DD-9425-2B8EAE0C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289965"/>
            <a:ext cx="3305489" cy="30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49017"/>
      </p:ext>
    </p:extLst>
  </p:cSld>
  <p:clrMapOvr>
    <a:masterClrMapping/>
  </p:clrMapOvr>
  <p:transition spd="slow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1">
            <a:extLst>
              <a:ext uri="{FF2B5EF4-FFF2-40B4-BE49-F238E27FC236}">
                <a16:creationId xmlns:a16="http://schemas.microsoft.com/office/drawing/2014/main" id="{0974B78D-24B4-41B0-BC3D-E4BB4B889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EE2B4DD-7270-4F31-A7B2-29DAFBEC11F7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8153EA1-E8B8-42A0-BA1E-36C0DD15A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07FAD01B-E87C-49D6-AED2-CFEA0B5D5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01685FED-1548-4862-B989-71318369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4" name="Rectangle 5">
            <a:extLst>
              <a:ext uri="{FF2B5EF4-FFF2-40B4-BE49-F238E27FC236}">
                <a16:creationId xmlns:a16="http://schemas.microsoft.com/office/drawing/2014/main" id="{A887E152-DEC3-4E2D-B469-561C818F2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BC936D51-E4CF-4B65-A177-F5C33D990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7" name="Rectangle 8">
            <a:extLst>
              <a:ext uri="{FF2B5EF4-FFF2-40B4-BE49-F238E27FC236}">
                <a16:creationId xmlns:a16="http://schemas.microsoft.com/office/drawing/2014/main" id="{5FC3FD0A-7F73-4916-AD65-7D8C2E053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8" name="Rectangle 9">
            <a:extLst>
              <a:ext uri="{FF2B5EF4-FFF2-40B4-BE49-F238E27FC236}">
                <a16:creationId xmlns:a16="http://schemas.microsoft.com/office/drawing/2014/main" id="{4424842D-B300-488B-A837-06DC24D6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4E1B44BD-9310-4DC8-B81C-77AB598B1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基本电磁关系（与变压器相似）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5E1CE9-3EC5-4A90-A4CF-C542E969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26" y="2195010"/>
            <a:ext cx="3925061" cy="420827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538325-608B-4611-ACA8-43BC18B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19043"/>
            <a:ext cx="5387505" cy="3178109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>
            <a:extLst>
              <a:ext uri="{FF2B5EF4-FFF2-40B4-BE49-F238E27FC236}">
                <a16:creationId xmlns:a16="http://schemas.microsoft.com/office/drawing/2014/main" id="{909CFE6F-D980-487A-80BA-A20DCD8A1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126650D-3C79-493A-A0C4-A156A6305049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C9EF524-72D7-4E4D-A890-981F25DBB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8F4F019-64E4-408C-BC02-D686D78BF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BBA68789-0212-4353-8F38-3A32BDD12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8" name="Rectangle 5">
            <a:extLst>
              <a:ext uri="{FF2B5EF4-FFF2-40B4-BE49-F238E27FC236}">
                <a16:creationId xmlns:a16="http://schemas.microsoft.com/office/drawing/2014/main" id="{FF558322-7B81-499B-BD82-B5859AF0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9" name="Text Box 6">
            <a:extLst>
              <a:ext uri="{FF2B5EF4-FFF2-40B4-BE49-F238E27FC236}">
                <a16:creationId xmlns:a16="http://schemas.microsoft.com/office/drawing/2014/main" id="{C373DE73-3D23-4F43-9DC6-8E955EA20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能量传递与功率流程</a:t>
            </a:r>
          </a:p>
        </p:txBody>
      </p:sp>
      <p:sp>
        <p:nvSpPr>
          <p:cNvPr id="18440" name="Rectangle 7">
            <a:extLst>
              <a:ext uri="{FF2B5EF4-FFF2-40B4-BE49-F238E27FC236}">
                <a16:creationId xmlns:a16="http://schemas.microsoft.com/office/drawing/2014/main" id="{FF667FEF-2092-433C-A0D2-AB0D24BE8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1" name="Rectangle 8">
            <a:extLst>
              <a:ext uri="{FF2B5EF4-FFF2-40B4-BE49-F238E27FC236}">
                <a16:creationId xmlns:a16="http://schemas.microsoft.com/office/drawing/2014/main" id="{F5FB3BFF-A2F0-4D5E-96ED-5F6769F3C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2" name="Rectangle 9">
            <a:extLst>
              <a:ext uri="{FF2B5EF4-FFF2-40B4-BE49-F238E27FC236}">
                <a16:creationId xmlns:a16="http://schemas.microsoft.com/office/drawing/2014/main" id="{D23C09A2-B0E2-421F-A1CA-BCF74618E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443" name="Object 13">
            <a:extLst>
              <a:ext uri="{FF2B5EF4-FFF2-40B4-BE49-F238E27FC236}">
                <a16:creationId xmlns:a16="http://schemas.microsoft.com/office/drawing/2014/main" id="{4E17D036-465E-4826-8447-7FD566C0D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1116"/>
              </p:ext>
            </p:extLst>
          </p:nvPr>
        </p:nvGraphicFramePr>
        <p:xfrm>
          <a:off x="1349375" y="1628800"/>
          <a:ext cx="6445250" cy="308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Visio" r:id="rId3" imgW="4176569" imgH="1980710" progId="Visio.Drawing.11">
                  <p:embed/>
                </p:oleObj>
              </mc:Choice>
              <mc:Fallback>
                <p:oleObj name="Visio" r:id="rId3" imgW="4176569" imgH="198071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1628800"/>
                        <a:ext cx="6445250" cy="3088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88F4BBC-D61C-4B94-921C-EAAE2B65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18" y="5229200"/>
            <a:ext cx="3960195" cy="506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C6153A-9910-4810-9943-7DD225D1D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594" y="5155337"/>
            <a:ext cx="4313688" cy="1009967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09F259CA-2D25-4D18-A0A8-A6DE0F78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异步电动机的工作特性</a:t>
            </a: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5" name="Rectangle 8">
            <a:extLst>
              <a:ext uri="{FF2B5EF4-FFF2-40B4-BE49-F238E27FC236}">
                <a16:creationId xmlns:a16="http://schemas.microsoft.com/office/drawing/2014/main" id="{0AA0E000-B432-4FEA-8223-97496FCD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725A50EF-3B9C-4759-88F5-72774B4D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838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7A5ADE5-1C75-4754-A8CA-A1041D0A1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838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51149B8-07CC-4048-A9BB-4B21554D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79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76569B1-0C20-4587-BAA6-0337C5C9C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728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ED605A2-BB32-4106-A6DA-B8283BA2C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87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F608621A-84AE-4917-B4B0-C3919E67E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337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028663C-FBF2-4836-86F9-4A53EB7BB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475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548A6F1-68BC-447C-8CE1-DD9BD1CDE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042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FD1BED03-9F61-4885-9F7D-A23F18C2F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5566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6BAAFF94-8159-4011-AEB2-BACF6450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577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56DBD157-E330-4F3C-A193-300B183BD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577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014DC89-7AD4-4F25-A7A8-65F2D662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10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2ED6B7FC-7728-4133-8DD6-6FD8E202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6671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矩形 24">
            <a:extLst>
              <a:ext uri="{FF2B5EF4-FFF2-40B4-BE49-F238E27FC236}">
                <a16:creationId xmlns:a16="http://schemas.microsoft.com/office/drawing/2014/main" id="{84787407-A416-4ED4-9DD7-28CFBA8C2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738" y="5022627"/>
            <a:ext cx="327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i="1">
                <a:solidFill>
                  <a:srgbClr val="FF33CC"/>
                </a:solidFill>
              </a:rPr>
              <a:t>I</a:t>
            </a:r>
            <a:r>
              <a:rPr lang="en-US" altLang="zh-CN" sz="1600" baseline="-25000">
                <a:solidFill>
                  <a:srgbClr val="FF33CC"/>
                </a:solidFill>
              </a:rPr>
              <a:t>r</a:t>
            </a:r>
            <a:endParaRPr lang="zh-CN" altLang="en-US" sz="1600" baseline="-25000">
              <a:solidFill>
                <a:srgbClr val="FF33CC"/>
              </a:solidFill>
            </a:endParaRPr>
          </a:p>
        </p:txBody>
      </p:sp>
      <p:sp>
        <p:nvSpPr>
          <p:cNvPr id="29" name="右箭头 25">
            <a:extLst>
              <a:ext uri="{FF2B5EF4-FFF2-40B4-BE49-F238E27FC236}">
                <a16:creationId xmlns:a16="http://schemas.microsoft.com/office/drawing/2014/main" id="{5B328FFB-E39F-4457-98B8-8A8E929D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8" y="5132164"/>
            <a:ext cx="357187" cy="142875"/>
          </a:xfrm>
          <a:prstGeom prst="rightArrow">
            <a:avLst>
              <a:gd name="adj1" fmla="val 50000"/>
              <a:gd name="adj2" fmla="val 4998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矩形 26">
            <a:extLst>
              <a:ext uri="{FF2B5EF4-FFF2-40B4-BE49-F238E27FC236}">
                <a16:creationId xmlns:a16="http://schemas.microsoft.com/office/drawing/2014/main" id="{4E8A3915-170F-409E-9F3A-ACC85AA1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5032152"/>
            <a:ext cx="377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i="1">
                <a:solidFill>
                  <a:srgbClr val="FF33CC"/>
                </a:solidFill>
              </a:rPr>
              <a:t>T</a:t>
            </a:r>
            <a:r>
              <a:rPr lang="en-US" altLang="zh-CN" sz="1600" baseline="-25000">
                <a:solidFill>
                  <a:srgbClr val="FF33CC"/>
                </a:solidFill>
              </a:rPr>
              <a:t>2</a:t>
            </a:r>
            <a:endParaRPr lang="zh-CN" altLang="en-US" sz="1600" baseline="-25000">
              <a:solidFill>
                <a:srgbClr val="FF33CC"/>
              </a:solidFill>
            </a:endParaRPr>
          </a:p>
        </p:txBody>
      </p:sp>
      <p:sp>
        <p:nvSpPr>
          <p:cNvPr id="31" name="右箭头 27">
            <a:extLst>
              <a:ext uri="{FF2B5EF4-FFF2-40B4-BE49-F238E27FC236}">
                <a16:creationId xmlns:a16="http://schemas.microsoft.com/office/drawing/2014/main" id="{3822F88A-E66F-4CE9-AE72-EF5AE3A51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638" y="5141689"/>
            <a:ext cx="357187" cy="142875"/>
          </a:xfrm>
          <a:prstGeom prst="rightArrow">
            <a:avLst>
              <a:gd name="adj1" fmla="val 50000"/>
              <a:gd name="adj2" fmla="val 4998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2" name="Object 25">
            <a:extLst>
              <a:ext uri="{FF2B5EF4-FFF2-40B4-BE49-F238E27FC236}">
                <a16:creationId xmlns:a16="http://schemas.microsoft.com/office/drawing/2014/main" id="{CFC400B8-B3A8-4A2C-A6CF-A4ED4DA2F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653107"/>
              </p:ext>
            </p:extLst>
          </p:nvPr>
        </p:nvGraphicFramePr>
        <p:xfrm>
          <a:off x="6819900" y="1966689"/>
          <a:ext cx="15144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r:id="rId3" imgW="939392" imgH="241195" progId="Equation.3">
                  <p:embed/>
                </p:oleObj>
              </mc:Choice>
              <mc:Fallback>
                <p:oleObj r:id="rId3" imgW="939392" imgH="241195" progId="Equation.3">
                  <p:embed/>
                  <p:pic>
                    <p:nvPicPr>
                      <p:cNvPr id="69660" name="Object 25">
                        <a:extLst>
                          <a:ext uri="{FF2B5EF4-FFF2-40B4-BE49-F238E27FC236}">
                            <a16:creationId xmlns:a16="http://schemas.microsoft.com/office/drawing/2014/main" id="{9C2DA2DC-28F9-44B3-9241-13C068E14F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1966689"/>
                        <a:ext cx="1514475" cy="382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7">
            <a:extLst>
              <a:ext uri="{FF2B5EF4-FFF2-40B4-BE49-F238E27FC236}">
                <a16:creationId xmlns:a16="http://schemas.microsoft.com/office/drawing/2014/main" id="{2D3F9B69-74D4-475E-A86E-9DAD79A2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7390"/>
              </p:ext>
            </p:extLst>
          </p:nvPr>
        </p:nvGraphicFramePr>
        <p:xfrm>
          <a:off x="6829425" y="3200177"/>
          <a:ext cx="12207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r:id="rId5" imgW="799753" imgH="406224" progId="Equation.3">
                  <p:embed/>
                </p:oleObj>
              </mc:Choice>
              <mc:Fallback>
                <p:oleObj r:id="rId5" imgW="799753" imgH="406224" progId="Equation.3">
                  <p:embed/>
                  <p:pic>
                    <p:nvPicPr>
                      <p:cNvPr id="69661" name="Object 27">
                        <a:extLst>
                          <a:ext uri="{FF2B5EF4-FFF2-40B4-BE49-F238E27FC236}">
                            <a16:creationId xmlns:a16="http://schemas.microsoft.com/office/drawing/2014/main" id="{7052C379-FA9F-48ED-8B72-D3E02087D8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3200177"/>
                        <a:ext cx="1220788" cy="6238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13">
            <a:extLst>
              <a:ext uri="{FF2B5EF4-FFF2-40B4-BE49-F238E27FC236}">
                <a16:creationId xmlns:a16="http://schemas.microsoft.com/office/drawing/2014/main" id="{8F0504F9-3AEE-4498-BFCD-FDAE4204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925414"/>
            <a:ext cx="17145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8">
            <a:extLst>
              <a:ext uri="{FF2B5EF4-FFF2-40B4-BE49-F238E27FC236}">
                <a16:creationId xmlns:a16="http://schemas.microsoft.com/office/drawing/2014/main" id="{D5DCF2A5-0F64-4748-A072-44AE2AFC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749202"/>
            <a:ext cx="3929063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直接箭头连接符 34">
            <a:extLst>
              <a:ext uri="{FF2B5EF4-FFF2-40B4-BE49-F238E27FC236}">
                <a16:creationId xmlns:a16="http://schemas.microsoft.com/office/drawing/2014/main" id="{68BF93DB-4E67-4827-B8F6-B591E972D8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43875" y="3609752"/>
            <a:ext cx="285750" cy="214312"/>
          </a:xfrm>
          <a:prstGeom prst="straightConnector1">
            <a:avLst/>
          </a:prstGeom>
          <a:noFill/>
          <a:ln w="28575">
            <a:solidFill>
              <a:srgbClr val="7030A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B402822-BA2B-481B-94DA-91B1E8F38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88" y="3749452"/>
            <a:ext cx="377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i="1">
                <a:solidFill>
                  <a:srgbClr val="FF33CC"/>
                </a:solidFill>
              </a:rPr>
              <a:t>T</a:t>
            </a:r>
            <a:r>
              <a:rPr lang="en-US" altLang="zh-CN" sz="1600" baseline="-25000">
                <a:solidFill>
                  <a:srgbClr val="FF33CC"/>
                </a:solidFill>
              </a:rPr>
              <a:t>2</a:t>
            </a:r>
            <a:endParaRPr lang="zh-CN" altLang="en-US" sz="1600" baseline="-25000">
              <a:solidFill>
                <a:srgbClr val="FF33CC"/>
              </a:solidFill>
            </a:endParaRP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537BDB6B-45D0-4703-A3FB-C430B912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908202"/>
            <a:ext cx="269875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" name="对象 2">
            <a:extLst>
              <a:ext uri="{FF2B5EF4-FFF2-40B4-BE49-F238E27FC236}">
                <a16:creationId xmlns:a16="http://schemas.microsoft.com/office/drawing/2014/main" id="{857D4633-3CF9-4906-B8C5-0ECFDE51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704583"/>
              </p:ext>
            </p:extLst>
          </p:nvPr>
        </p:nvGraphicFramePr>
        <p:xfrm>
          <a:off x="6804025" y="2539777"/>
          <a:ext cx="22320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r:id="rId10" imgW="1333500" imgH="228600" progId="Equation.3">
                  <p:embed/>
                </p:oleObj>
              </mc:Choice>
              <mc:Fallback>
                <p:oleObj r:id="rId10" imgW="1333500" imgH="228600" progId="Equation.3">
                  <p:embed/>
                  <p:pic>
                    <p:nvPicPr>
                      <p:cNvPr id="69668" name="对象 2">
                        <a:extLst>
                          <a:ext uri="{FF2B5EF4-FFF2-40B4-BE49-F238E27FC236}">
                            <a16:creationId xmlns:a16="http://schemas.microsoft.com/office/drawing/2014/main" id="{DA6AA634-66F9-49C0-A880-64E1C5B44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539777"/>
                        <a:ext cx="2232025" cy="3825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">
            <a:extLst>
              <a:ext uri="{FF2B5EF4-FFF2-40B4-BE49-F238E27FC236}">
                <a16:creationId xmlns:a16="http://schemas.microsoft.com/office/drawing/2014/main" id="{BDF1A148-B979-4C43-A5B6-F3182DF4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3519264"/>
            <a:ext cx="3016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400" b="0" i="1"/>
              <a:t>I</a:t>
            </a:r>
            <a:r>
              <a:rPr lang="en-US" altLang="zh-CN" sz="1400" b="0" baseline="-25000"/>
              <a:t>s</a:t>
            </a:r>
            <a:endParaRPr lang="zh-CN" altLang="en-US" sz="1400" b="0"/>
          </a:p>
        </p:txBody>
      </p:sp>
      <p:pic>
        <p:nvPicPr>
          <p:cNvPr id="41" name="图片 17">
            <a:extLst>
              <a:ext uri="{FF2B5EF4-FFF2-40B4-BE49-F238E27FC236}">
                <a16:creationId xmlns:a16="http://schemas.microsoft.com/office/drawing/2014/main" id="{59352963-C569-4814-ABAE-0C1A26EA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4154264"/>
            <a:ext cx="523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3">
            <a:extLst>
              <a:ext uri="{FF2B5EF4-FFF2-40B4-BE49-F238E27FC236}">
                <a16:creationId xmlns:a16="http://schemas.microsoft.com/office/drawing/2014/main" id="{DA2C6C5A-9D49-420D-B418-D111B25F8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1927002"/>
            <a:ext cx="60325" cy="809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kumimoji="1" lang="zh-CN" altLang="en-US"/>
          </a:p>
        </p:txBody>
      </p:sp>
      <p:sp>
        <p:nvSpPr>
          <p:cNvPr id="43" name="文本框 2">
            <a:extLst>
              <a:ext uri="{FF2B5EF4-FFF2-40B4-BE49-F238E27FC236}">
                <a16:creationId xmlns:a16="http://schemas.microsoft.com/office/drawing/2014/main" id="{C5C661AE-221C-4DA7-A5C8-9BDC0A0C7B2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20988" y="1812702"/>
            <a:ext cx="73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000"/>
              <a:t>s</a:t>
            </a:r>
            <a:endParaRPr lang="zh-CN" altLang="en-US" sz="1000"/>
          </a:p>
        </p:txBody>
      </p:sp>
    </p:spTree>
  </p:cSld>
  <p:clrMapOvr>
    <a:masterClrMapping/>
  </p:clrMapOvr>
  <p:transition spd="slow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09F259CA-2D25-4D18-A0A8-A6DE0F78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）机械特性的三种表达式</a:t>
            </a:r>
            <a:r>
              <a:rPr lang="zh-CN" altLang="en-US" dirty="0">
                <a:solidFill>
                  <a:srgbClr val="7030A0"/>
                </a:solidFill>
              </a:rPr>
              <a:t>（物理的、参数的、实用的）</a:t>
            </a: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5" name="Rectangle 8">
            <a:extLst>
              <a:ext uri="{FF2B5EF4-FFF2-40B4-BE49-F238E27FC236}">
                <a16:creationId xmlns:a16="http://schemas.microsoft.com/office/drawing/2014/main" id="{0AA0E000-B432-4FEA-8223-97496FCD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8D6454-2FEE-4359-9364-5176C271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4108151" cy="46216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5C506F-58D4-4D58-B0D1-B87BF5C4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90" y="2295658"/>
            <a:ext cx="2240162" cy="4132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6F0548-35ED-4088-90D0-8091E421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438526"/>
            <a:ext cx="4647452" cy="1077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CF4401-8CEE-4A7A-BEAA-198CB903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801" y="5013176"/>
            <a:ext cx="184551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7453"/>
      </p:ext>
    </p:extLst>
  </p:cSld>
  <p:clrMapOvr>
    <a:masterClrMapping/>
  </p:clrMapOvr>
  <p:transition spd="slow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09F259CA-2D25-4D18-A0A8-A6DE0F78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68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2</a:t>
            </a:r>
            <a:r>
              <a:rPr lang="zh-CN" altLang="en-US" dirty="0"/>
              <a:t>）人为机械特性</a:t>
            </a:r>
            <a:r>
              <a:rPr lang="zh-CN" altLang="en-US" dirty="0">
                <a:solidFill>
                  <a:srgbClr val="7030A0"/>
                </a:solidFill>
              </a:rPr>
              <a:t>（改变电源电压、增大定转子阻抗等）</a:t>
            </a:r>
            <a:br>
              <a:rPr lang="zh-CN" altLang="en-US" dirty="0">
                <a:solidFill>
                  <a:srgbClr val="7030A0"/>
                </a:solidFill>
              </a:rPr>
            </a:br>
            <a:r>
              <a:rPr lang="zh-CN" altLang="en-US" dirty="0"/>
              <a:t>   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5" name="Rectangle 8">
            <a:extLst>
              <a:ext uri="{FF2B5EF4-FFF2-40B4-BE49-F238E27FC236}">
                <a16:creationId xmlns:a16="http://schemas.microsoft.com/office/drawing/2014/main" id="{0AA0E000-B432-4FEA-8223-97496FCD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9467" name="图片 1">
            <a:extLst>
              <a:ext uri="{FF2B5EF4-FFF2-40B4-BE49-F238E27FC236}">
                <a16:creationId xmlns:a16="http://schemas.microsoft.com/office/drawing/2014/main" id="{EA970D97-2807-4889-AC44-AFAC2FB0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373089"/>
            <a:ext cx="4065588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图片 2">
            <a:extLst>
              <a:ext uri="{FF2B5EF4-FFF2-40B4-BE49-F238E27FC236}">
                <a16:creationId xmlns:a16="http://schemas.microsoft.com/office/drawing/2014/main" id="{D7256237-6C73-4208-9B24-0A494B1C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2281014"/>
            <a:ext cx="32289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696439"/>
      </p:ext>
    </p:extLst>
  </p:cSld>
  <p:clrMapOvr>
    <a:masterClrMapping/>
  </p:clrMapOvr>
  <p:transition spd="slow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35DA3BE-D1AE-43A8-961C-956DCA2E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771171"/>
            <a:ext cx="5387505" cy="3178109"/>
          </a:xfrm>
          <a:prstGeom prst="rect">
            <a:avLst/>
          </a:prstGeom>
        </p:spPr>
      </p:pic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09F259CA-2D25-4D18-A0A8-A6DE0F78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3</a:t>
            </a:r>
            <a:r>
              <a:rPr lang="zh-CN" altLang="en-US" dirty="0"/>
              <a:t>）起动问题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zh-CN" altLang="en-US" dirty="0">
                <a:solidFill>
                  <a:srgbClr val="C00000"/>
                </a:solidFill>
              </a:rPr>
              <a:t>电流、转矩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7030A0"/>
                </a:solidFill>
              </a:rPr>
              <a:t>           </a:t>
            </a:r>
            <a:r>
              <a:rPr lang="zh-CN" altLang="en-US" dirty="0">
                <a:solidFill>
                  <a:srgbClr val="7030A0"/>
                </a:solidFill>
              </a:rPr>
              <a:t>起动电流大，但起动转矩并不大。     </a:t>
            </a: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137E1-CC13-4AE2-900B-F854B4D4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23" y="3200077"/>
            <a:ext cx="3112457" cy="23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65327"/>
      </p:ext>
    </p:extLst>
  </p:cSld>
  <p:clrMapOvr>
    <a:masterClrMapping/>
  </p:clrMapOvr>
  <p:transition spd="slow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39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09F259CA-2D25-4D18-A0A8-A6DE0F78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33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4</a:t>
            </a:r>
            <a:r>
              <a:rPr lang="zh-CN" altLang="en-US" dirty="0"/>
              <a:t>）起动方式</a:t>
            </a:r>
            <a:r>
              <a:rPr lang="zh-CN" altLang="en-US" dirty="0">
                <a:solidFill>
                  <a:srgbClr val="7030A0"/>
                </a:solidFill>
              </a:rPr>
              <a:t>（电机容量、负载大小、转子结构）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dirty="0"/>
              <a:t>小容量电动机轻载起动 </a:t>
            </a:r>
            <a:r>
              <a:rPr lang="en-US" altLang="zh-CN" dirty="0"/>
              <a:t>—— </a:t>
            </a:r>
            <a:r>
              <a:rPr lang="zh-CN" altLang="en-US" dirty="0"/>
              <a:t>直接起动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② </a:t>
            </a:r>
            <a:r>
              <a:rPr lang="zh-CN" altLang="en-US" dirty="0"/>
              <a:t>中、大容量电动机轻载起动 </a:t>
            </a:r>
            <a:r>
              <a:rPr lang="en-US" altLang="zh-CN" dirty="0"/>
              <a:t>—— </a:t>
            </a:r>
            <a:r>
              <a:rPr lang="zh-CN" altLang="en-US" dirty="0"/>
              <a:t>减压起动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③ </a:t>
            </a:r>
            <a:r>
              <a:rPr lang="zh-CN" altLang="en-US" dirty="0"/>
              <a:t>小容量电动机重载起动 </a:t>
            </a:r>
            <a:r>
              <a:rPr lang="en-US" altLang="zh-CN" dirty="0"/>
              <a:t>—— </a:t>
            </a:r>
            <a:r>
              <a:rPr lang="zh-CN" altLang="en-US" dirty="0"/>
              <a:t>笼型转子异步电动机特殊形式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④ </a:t>
            </a:r>
            <a:r>
              <a:rPr lang="zh-CN" altLang="en-US" dirty="0"/>
              <a:t>中、大容量电动机重载起动 </a:t>
            </a:r>
            <a:r>
              <a:rPr lang="en-US" altLang="zh-CN" dirty="0"/>
              <a:t>—— </a:t>
            </a:r>
            <a:r>
              <a:rPr lang="zh-CN" altLang="en-US" dirty="0"/>
              <a:t>绕线转子异步电动机起动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94740A-482E-4623-9AFE-0E56EC24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077072"/>
            <a:ext cx="2413275" cy="26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24091"/>
      </p:ext>
    </p:extLst>
  </p:cSld>
  <p:clrMapOvr>
    <a:masterClrMapping/>
  </p:clrMapOvr>
  <p:transition spd="slow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B9ED0500-8E2B-44D2-98B3-BD456A35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412463-571A-4AED-9CDF-DA38996A5BD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0424CD1-115E-45A2-8842-2102F06E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C9AF54B-0EE4-41DC-B8DB-7621154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7D73BC9D-8274-4733-819F-B0306538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A4450EB5-71DA-4697-B433-4972E64B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03A0CB75-C513-4A72-A591-C8ADE1D7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 </a:t>
            </a:r>
            <a:r>
              <a:rPr lang="zh-CN" altLang="en-US">
                <a:solidFill>
                  <a:srgbClr val="3333FF"/>
                </a:solidFill>
              </a:rPr>
              <a:t>电力拖动系统的动力学基础</a:t>
            </a:r>
            <a:endParaRPr lang="zh-CN" altLang="en-US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/>
              <a:t>1</a:t>
            </a:r>
            <a:r>
              <a:rPr lang="zh-CN" altLang="en-US"/>
              <a:t>）转子运动方程：</a:t>
            </a:r>
            <a:r>
              <a:rPr lang="zh-CN" altLang="en-US">
                <a:solidFill>
                  <a:srgbClr val="7030A0"/>
                </a:solidFill>
              </a:rPr>
              <a:t>（转动惯量</a:t>
            </a:r>
            <a:r>
              <a:rPr lang="en-US" altLang="zh-CN" i="1">
                <a:solidFill>
                  <a:srgbClr val="7030A0"/>
                </a:solidFill>
              </a:rPr>
              <a:t>J</a:t>
            </a:r>
            <a:r>
              <a:rPr lang="en-US" altLang="zh-CN">
                <a:solidFill>
                  <a:srgbClr val="7030A0"/>
                </a:solidFill>
              </a:rPr>
              <a:t>=</a:t>
            </a:r>
            <a:r>
              <a:rPr lang="en-US" altLang="zh-CN" i="1">
                <a:solidFill>
                  <a:srgbClr val="7030A0"/>
                </a:solidFill>
              </a:rPr>
              <a:t>mr</a:t>
            </a:r>
            <a:r>
              <a:rPr lang="en-US" altLang="zh-CN" baseline="30000">
                <a:solidFill>
                  <a:srgbClr val="7030A0"/>
                </a:solidFill>
              </a:rPr>
              <a:t>2</a:t>
            </a:r>
            <a:r>
              <a:rPr lang="zh-CN" altLang="en-US">
                <a:solidFill>
                  <a:srgbClr val="7030A0"/>
                </a:solidFill>
              </a:rPr>
              <a:t>，飞轮惯量</a:t>
            </a:r>
            <a:r>
              <a:rPr lang="en-US" altLang="zh-CN" i="1">
                <a:solidFill>
                  <a:srgbClr val="7030A0"/>
                </a:solidFill>
              </a:rPr>
              <a:t>GD</a:t>
            </a:r>
            <a:r>
              <a:rPr lang="en-US" altLang="zh-CN" baseline="30000">
                <a:solidFill>
                  <a:srgbClr val="7030A0"/>
                </a:solidFill>
              </a:rPr>
              <a:t>2</a:t>
            </a:r>
            <a:r>
              <a:rPr lang="zh-CN" altLang="en-US">
                <a:solidFill>
                  <a:srgbClr val="7030A0"/>
                </a:solidFill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/>
              <a:t>2</a:t>
            </a:r>
            <a:r>
              <a:rPr lang="zh-CN" altLang="en-US"/>
              <a:t>）系统稳定运行的条件：</a:t>
            </a:r>
            <a:r>
              <a:rPr lang="zh-CN" altLang="en-US">
                <a:solidFill>
                  <a:srgbClr val="7030A0"/>
                </a:solidFill>
              </a:rPr>
              <a:t>（恒转矩负载）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</a:p>
        </p:txBody>
      </p:sp>
      <p:sp>
        <p:nvSpPr>
          <p:cNvPr id="8200" name="Rectangle 7">
            <a:extLst>
              <a:ext uri="{FF2B5EF4-FFF2-40B4-BE49-F238E27FC236}">
                <a16:creationId xmlns:a16="http://schemas.microsoft.com/office/drawing/2014/main" id="{F0665518-5C0B-42CC-B992-2A967F50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9">
            <a:extLst>
              <a:ext uri="{FF2B5EF4-FFF2-40B4-BE49-F238E27FC236}">
                <a16:creationId xmlns:a16="http://schemas.microsoft.com/office/drawing/2014/main" id="{6B1A87A0-EEC4-438A-957B-D8B0A81F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3" name="Object 14">
            <a:extLst>
              <a:ext uri="{FF2B5EF4-FFF2-40B4-BE49-F238E27FC236}">
                <a16:creationId xmlns:a16="http://schemas.microsoft.com/office/drawing/2014/main" id="{906591FA-E931-456A-B078-C22AF2D75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17298"/>
              </p:ext>
            </p:extLst>
          </p:nvPr>
        </p:nvGraphicFramePr>
        <p:xfrm>
          <a:off x="2123728" y="2073275"/>
          <a:ext cx="19081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公式" r:id="rId3" imgW="965200" imgH="431800" progId="Equation.3">
                  <p:embed/>
                </p:oleObj>
              </mc:Choice>
              <mc:Fallback>
                <p:oleObj name="公式" r:id="rId3" imgW="965200" imgH="431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073275"/>
                        <a:ext cx="19081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15">
            <a:extLst>
              <a:ext uri="{FF2B5EF4-FFF2-40B4-BE49-F238E27FC236}">
                <a16:creationId xmlns:a16="http://schemas.microsoft.com/office/drawing/2014/main" id="{51E497D5-41CF-435F-8352-DA896156CD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4216400"/>
          <a:ext cx="2008188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Equation" r:id="rId5" imgW="965200" imgH="660400" progId="Equation.DSMT4">
                  <p:embed/>
                </p:oleObj>
              </mc:Choice>
              <mc:Fallback>
                <p:oleObj name="Equation" r:id="rId5" imgW="965200" imgH="660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4216400"/>
                        <a:ext cx="2008188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5" name="图片 1">
            <a:extLst>
              <a:ext uri="{FF2B5EF4-FFF2-40B4-BE49-F238E27FC236}">
                <a16:creationId xmlns:a16="http://schemas.microsoft.com/office/drawing/2014/main" id="{E075550A-6147-459F-9C93-342AA465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73463"/>
            <a:ext cx="3290888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42E7DB8-90DF-4B0D-B87B-AD35ECF0C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782435"/>
              </p:ext>
            </p:extLst>
          </p:nvPr>
        </p:nvGraphicFramePr>
        <p:xfrm>
          <a:off x="4912173" y="1988841"/>
          <a:ext cx="2180106" cy="90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name="Equation" r:id="rId8" imgW="1104840" imgH="457200" progId="Equation.DSMT4">
                  <p:embed/>
                </p:oleObj>
              </mc:Choice>
              <mc:Fallback>
                <p:oleObj name="Equation" r:id="rId8" imgW="1104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2173" y="1988841"/>
                        <a:ext cx="2180106" cy="90199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40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4</a:t>
            </a:r>
            <a:r>
              <a:rPr lang="zh-CN" altLang="en-US" dirty="0"/>
              <a:t>）调速方法（与</a:t>
            </a:r>
            <a:r>
              <a:rPr lang="zh-CN" altLang="en-US" dirty="0">
                <a:solidFill>
                  <a:srgbClr val="7030A0"/>
                </a:solidFill>
              </a:rPr>
              <a:t>人为机械特性</a:t>
            </a:r>
            <a:r>
              <a:rPr lang="zh-CN" altLang="en-US" dirty="0"/>
              <a:t>相对应）</a:t>
            </a:r>
            <a:endParaRPr lang="en-US" altLang="zh-CN" dirty="0">
              <a:solidFill>
                <a:srgbClr val="7030A0"/>
              </a:solidFill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F985EB-D31E-4B60-8D57-60F713AD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" y="2208070"/>
            <a:ext cx="3853744" cy="3453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3E994A-BA83-4506-B872-6D22395A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78" y="1934588"/>
            <a:ext cx="4595210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93713"/>
      </p:ext>
    </p:extLst>
  </p:cSld>
  <p:clrMapOvr>
    <a:masterClrMapping/>
  </p:clrMapOvr>
  <p:transition spd="slow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53B7ABD7-D8A6-4B78-A6B1-B64FB4FCF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984E5A33-AA1B-47B7-90B8-B5C8B6D516B4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9DEC51-0A6F-475B-97B2-6744DED4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EAC4FAF-A8FF-4ADE-A392-C6DDD901E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9AD195-4344-4664-A2A0-AE17000A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29F6D5-3FF3-4580-9F07-BDAA13ED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en-US" dirty="0">
                <a:solidFill>
                  <a:srgbClr val="3333FF"/>
                </a:solidFill>
              </a:rPr>
              <a:t>异步电动机的电力拖动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5</a:t>
            </a:r>
            <a:r>
              <a:rPr lang="zh-CN" altLang="en-US" dirty="0"/>
              <a:t>）调速方法（</a:t>
            </a:r>
            <a:r>
              <a:rPr lang="zh-CN" altLang="en-US" dirty="0">
                <a:solidFill>
                  <a:srgbClr val="FF0000"/>
                </a:solidFill>
              </a:rPr>
              <a:t>变频调速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7030A0"/>
              </a:solidFill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3E56F97A-802D-40CD-8A75-70DC6225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9">
            <a:extLst>
              <a:ext uri="{FF2B5EF4-FFF2-40B4-BE49-F238E27FC236}">
                <a16:creationId xmlns:a16="http://schemas.microsoft.com/office/drawing/2014/main" id="{B8FF2C1E-B28A-4F59-8C53-22EBBB60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EF8F29-EC4C-4583-BE29-B90BC81D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1" y="2156622"/>
            <a:ext cx="3744043" cy="4102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FC7AFE-4508-41BD-B82B-25D78A62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30" y="2123898"/>
            <a:ext cx="1769846" cy="513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F44A95-D1F8-4927-A33C-CCD392C4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5" y="2996952"/>
            <a:ext cx="4385712" cy="3274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DDA20B-5443-4767-8AA2-70C44E1C1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3176480"/>
            <a:ext cx="3960440" cy="30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2069"/>
      </p:ext>
    </p:extLst>
  </p:cSld>
  <p:clrMapOvr>
    <a:masterClrMapping/>
  </p:clrMapOvr>
  <p:transition spd="slow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>
            <a:extLst>
              <a:ext uri="{FF2B5EF4-FFF2-40B4-BE49-F238E27FC236}">
                <a16:creationId xmlns:a16="http://schemas.microsoft.com/office/drawing/2014/main" id="{51339A31-4BEB-4470-8596-CC4872C71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B548F41-0B3F-43C4-B2D1-F6569323142D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B8F1024-2025-46F6-9316-2C6CFD8A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4A034D5-450B-45AA-A8C1-9A8035C4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28D01C2-C951-4562-B8A1-54F56C038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7BAFC778-A19E-467C-9E8C-BC551721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D6AD274E-2CC4-40D3-BC8D-5E6494E5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0FDBA1F7-6131-4420-B1F3-7375DDB3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0BC0B36B-DA0F-4B84-9C61-B30647B1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3EE9F9A-D2CE-432C-A4CD-8B9E4191C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14578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异步电机部分的难点：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）定、转子旋转磁场相对静止（转速相同）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B1A2BC-BAC8-4BBA-ABD3-83A912EA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46" y="2045373"/>
            <a:ext cx="6427734" cy="29327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0E965A-01D9-4B96-9641-11C0B2F95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04" y="5940671"/>
            <a:ext cx="1116492" cy="797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32B2E3-2C00-4F7D-9136-26AB8987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309" y="5665125"/>
            <a:ext cx="2976883" cy="443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8EF3DC-6DB4-4AF3-B3AB-1F4749655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12" y="5101999"/>
            <a:ext cx="1265876" cy="70326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582F39B-CAB7-41BF-A303-F32D8DC08FA6}"/>
              </a:ext>
            </a:extLst>
          </p:cNvPr>
          <p:cNvSpPr/>
          <p:nvPr/>
        </p:nvSpPr>
        <p:spPr bwMode="auto">
          <a:xfrm>
            <a:off x="2267744" y="5805264"/>
            <a:ext cx="886665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6C04311-77A9-4075-B577-7B43FF5324D5}"/>
              </a:ext>
            </a:extLst>
          </p:cNvPr>
          <p:cNvSpPr/>
          <p:nvPr/>
        </p:nvSpPr>
        <p:spPr bwMode="auto">
          <a:xfrm rot="10800000">
            <a:off x="6493647" y="5805263"/>
            <a:ext cx="886665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1E12AC-4309-4F43-8AC8-22FCCED44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950" y="5395845"/>
            <a:ext cx="1332100" cy="895719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D29DC3-C718-4A04-A959-0564654FD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642798"/>
              </p:ext>
            </p:extLst>
          </p:nvPr>
        </p:nvGraphicFramePr>
        <p:xfrm>
          <a:off x="6167115" y="2132856"/>
          <a:ext cx="1789261" cy="39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5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7115" y="2132856"/>
                        <a:ext cx="1789261" cy="39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3EEA4A-306D-4504-89E8-F310896D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29" y="4197473"/>
            <a:ext cx="4558020" cy="2585441"/>
          </a:xfrm>
          <a:prstGeom prst="rect">
            <a:avLst/>
          </a:prstGeom>
        </p:spPr>
      </p:pic>
      <p:sp>
        <p:nvSpPr>
          <p:cNvPr id="20482" name="灯片编号占位符 1">
            <a:extLst>
              <a:ext uri="{FF2B5EF4-FFF2-40B4-BE49-F238E27FC236}">
                <a16:creationId xmlns:a16="http://schemas.microsoft.com/office/drawing/2014/main" id="{51339A31-4BEB-4470-8596-CC4872C71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B548F41-0B3F-43C4-B2D1-F6569323142D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B8F1024-2025-46F6-9316-2C6CFD8A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4A034D5-450B-45AA-A8C1-9A8035C4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28D01C2-C951-4562-B8A1-54F56C038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7BAFC778-A19E-467C-9E8C-BC551721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D6AD274E-2CC4-40D3-BC8D-5E6494E5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0FDBA1F7-6131-4420-B1F3-7375DDB3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0BC0B36B-DA0F-4B84-9C61-B30647B1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3EE9F9A-D2CE-432C-A4CD-8B9E4191C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14578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异步电机部分的难点：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）转子绕组频率的折算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079AF-7DD5-4B85-A0A0-96E496B2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4" y="1909763"/>
            <a:ext cx="3669037" cy="2769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43B1F4-F2D1-4100-A8DB-998C9E550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599" y="2492896"/>
            <a:ext cx="4345881" cy="11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76802"/>
      </p:ext>
    </p:extLst>
  </p:cSld>
  <p:clrMapOvr>
    <a:masterClrMapping/>
  </p:clrMapOvr>
  <p:transition spd="slow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>
            <a:extLst>
              <a:ext uri="{FF2B5EF4-FFF2-40B4-BE49-F238E27FC236}">
                <a16:creationId xmlns:a16="http://schemas.microsoft.com/office/drawing/2014/main" id="{51339A31-4BEB-4470-8596-CC4872C71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B548F41-0B3F-43C4-B2D1-F6569323142D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B8F1024-2025-46F6-9316-2C6CFD8A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4A034D5-450B-45AA-A8C1-9A8035C4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28D01C2-C951-4562-B8A1-54F56C038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7BAFC778-A19E-467C-9E8C-BC551721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D6AD274E-2CC4-40D3-BC8D-5E6494E5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0FDBA1F7-6131-4420-B1F3-7375DDB3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0BC0B36B-DA0F-4B84-9C61-B30647B1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3EE9F9A-D2CE-432C-A4CD-8B9E4191C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14578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异步电机部分的难点：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3</a:t>
            </a:r>
            <a:r>
              <a:rPr lang="zh-CN" altLang="en-US" dirty="0">
                <a:solidFill>
                  <a:srgbClr val="7030A0"/>
                </a:solidFill>
              </a:rPr>
              <a:t>）集肤效应（趋肤效应）与双笼结构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15087-1274-4BE9-8831-645826F0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45619"/>
            <a:ext cx="4762413" cy="34156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A88289-A782-407F-89EF-FDEE82D5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18" y="2915644"/>
            <a:ext cx="3847670" cy="23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9003"/>
      </p:ext>
    </p:extLst>
  </p:cSld>
  <p:clrMapOvr>
    <a:masterClrMapping/>
  </p:clrMapOvr>
  <p:transition spd="slow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1">
            <a:extLst>
              <a:ext uri="{FF2B5EF4-FFF2-40B4-BE49-F238E27FC236}">
                <a16:creationId xmlns:a16="http://schemas.microsoft.com/office/drawing/2014/main" id="{64B8086F-EC99-4E97-9E5C-FB3471FCE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C8370F8-B817-4844-8928-E6AEB061774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A6CAF0E-7969-4394-8414-691984A04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77899D7-54E9-4C52-8423-3EF4B31E1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B1992938-4CD7-4BC9-9940-14E876D0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E2EC6194-1042-4F2C-A185-E20B45D64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DB75028C-DD8C-427B-BD63-006B7D172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22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五、同步电机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同步电机的基本结构</a:t>
            </a:r>
            <a:r>
              <a:rPr lang="zh-CN" altLang="en-US" dirty="0"/>
              <a:t>   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4F284A4C-DD21-4E1E-8E49-E64B2BE0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84084EEB-8D17-4A4E-81E0-8048C2F7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4" name="Rectangle 9">
            <a:extLst>
              <a:ext uri="{FF2B5EF4-FFF2-40B4-BE49-F238E27FC236}">
                <a16:creationId xmlns:a16="http://schemas.microsoft.com/office/drawing/2014/main" id="{0EEE0B36-62AF-49E5-B828-6DFF8A576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014263-1584-4FD9-8AC1-8574813E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64532"/>
            <a:ext cx="7128792" cy="4048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4FC81-7192-444B-B393-9DC93C03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060391"/>
            <a:ext cx="2160240" cy="787585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1">
            <a:extLst>
              <a:ext uri="{FF2B5EF4-FFF2-40B4-BE49-F238E27FC236}">
                <a16:creationId xmlns:a16="http://schemas.microsoft.com/office/drawing/2014/main" id="{64B8086F-EC99-4E97-9E5C-FB3471FCE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C8370F8-B817-4844-8928-E6AEB0617741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A6CAF0E-7969-4394-8414-691984A04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77899D7-54E9-4C52-8423-3EF4B31E1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B1992938-4CD7-4BC9-9940-14E876D0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E2EC6194-1042-4F2C-A185-E20B45D64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DB75028C-DD8C-427B-BD63-006B7D172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同步电机的工作原理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功率角的概念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4F284A4C-DD21-4E1E-8E49-E64B2BE0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84084EEB-8D17-4A4E-81E0-8048C2F7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4" name="Rectangle 9">
            <a:extLst>
              <a:ext uri="{FF2B5EF4-FFF2-40B4-BE49-F238E27FC236}">
                <a16:creationId xmlns:a16="http://schemas.microsoft.com/office/drawing/2014/main" id="{0EEE0B36-62AF-49E5-B828-6DFF8A576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FCDFB8-71C0-40C1-B2F7-8441174E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61" y="2056691"/>
            <a:ext cx="6673615" cy="47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1927"/>
      </p:ext>
    </p:extLst>
  </p:cSld>
  <p:clrMapOvr>
    <a:masterClrMapping/>
  </p:clrMapOvr>
  <p:transition spd="slow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1">
            <a:extLst>
              <a:ext uri="{FF2B5EF4-FFF2-40B4-BE49-F238E27FC236}">
                <a16:creationId xmlns:a16="http://schemas.microsoft.com/office/drawing/2014/main" id="{00165597-D685-431B-91A0-978D4A5D7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44566BE9-A35F-43CF-9C34-01732DBB8A5A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0B289EE-9AD3-4385-82B8-0B9E3356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79C4272-5FBE-4422-9DFC-9CB279419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A371C3DC-624A-40D7-AFA2-11DBF2C8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F7DE96C6-D24F-4390-B682-1C8FCEA0F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5" name="Text Box 6">
            <a:extLst>
              <a:ext uri="{FF2B5EF4-FFF2-40B4-BE49-F238E27FC236}">
                <a16:creationId xmlns:a16="http://schemas.microsoft.com/office/drawing/2014/main" id="{2606ECDB-5E43-43C8-8FCE-37F67EE60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凸极同步电机的双反应理论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1D3F3F4E-CFF8-4F03-A589-88152DA50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7" name="Rectangle 8">
            <a:extLst>
              <a:ext uri="{FF2B5EF4-FFF2-40B4-BE49-F238E27FC236}">
                <a16:creationId xmlns:a16="http://schemas.microsoft.com/office/drawing/2014/main" id="{DC0CF9F5-8B8E-4E2A-A727-AEE02499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8" name="Rectangle 9">
            <a:extLst>
              <a:ext uri="{FF2B5EF4-FFF2-40B4-BE49-F238E27FC236}">
                <a16:creationId xmlns:a16="http://schemas.microsoft.com/office/drawing/2014/main" id="{B803B05F-271D-4BFE-B58D-6736447CE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5DDEF2-31E1-4E48-8FB9-4B652FA1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6495"/>
            <a:ext cx="8232400" cy="4530817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1">
            <a:extLst>
              <a:ext uri="{FF2B5EF4-FFF2-40B4-BE49-F238E27FC236}">
                <a16:creationId xmlns:a16="http://schemas.microsoft.com/office/drawing/2014/main" id="{00165597-D685-431B-91A0-978D4A5D7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44566BE9-A35F-43CF-9C34-01732DBB8A5A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0B289EE-9AD3-4385-82B8-0B9E3356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79C4272-5FBE-4422-9DFC-9CB279419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A371C3DC-624A-40D7-AFA2-11DBF2C8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F7DE96C6-D24F-4390-B682-1C8FCEA0F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5" name="Text Box 6">
            <a:extLst>
              <a:ext uri="{FF2B5EF4-FFF2-40B4-BE49-F238E27FC236}">
                <a16:creationId xmlns:a16="http://schemas.microsoft.com/office/drawing/2014/main" id="{2606ECDB-5E43-43C8-8FCE-37F67EE60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电压方程、相量图与功率流程</a:t>
            </a:r>
            <a:r>
              <a:rPr lang="zh-CN" altLang="en-US" dirty="0">
                <a:solidFill>
                  <a:srgbClr val="7030A0"/>
                </a:solidFill>
              </a:rPr>
              <a:t>（同步电动机）</a:t>
            </a: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1D3F3F4E-CFF8-4F03-A589-88152DA50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7" name="Rectangle 8">
            <a:extLst>
              <a:ext uri="{FF2B5EF4-FFF2-40B4-BE49-F238E27FC236}">
                <a16:creationId xmlns:a16="http://schemas.microsoft.com/office/drawing/2014/main" id="{DC0CF9F5-8B8E-4E2A-A727-AEE02499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8" name="Rectangle 9">
            <a:extLst>
              <a:ext uri="{FF2B5EF4-FFF2-40B4-BE49-F238E27FC236}">
                <a16:creationId xmlns:a16="http://schemas.microsoft.com/office/drawing/2014/main" id="{B803B05F-271D-4BFE-B58D-6736447CE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2539" name="图片 2">
            <a:extLst>
              <a:ext uri="{FF2B5EF4-FFF2-40B4-BE49-F238E27FC236}">
                <a16:creationId xmlns:a16="http://schemas.microsoft.com/office/drawing/2014/main" id="{3743657F-F326-49C9-B6EB-677BCBA9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1557338"/>
            <a:ext cx="40005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图片 3">
            <a:extLst>
              <a:ext uri="{FF2B5EF4-FFF2-40B4-BE49-F238E27FC236}">
                <a16:creationId xmlns:a16="http://schemas.microsoft.com/office/drawing/2014/main" id="{D1651DCA-B2FC-49D0-A3D0-D256AACD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00200"/>
            <a:ext cx="3792538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图片 4">
            <a:extLst>
              <a:ext uri="{FF2B5EF4-FFF2-40B4-BE49-F238E27FC236}">
                <a16:creationId xmlns:a16="http://schemas.microsoft.com/office/drawing/2014/main" id="{6DC9487D-D34A-44E8-927B-7EC6A233B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66975"/>
            <a:ext cx="28067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图片 6">
            <a:extLst>
              <a:ext uri="{FF2B5EF4-FFF2-40B4-BE49-F238E27FC236}">
                <a16:creationId xmlns:a16="http://schemas.microsoft.com/office/drawing/2014/main" id="{12FFB77B-3686-4756-A98D-D7460434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573463"/>
            <a:ext cx="35655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120979"/>
      </p:ext>
    </p:extLst>
  </p:cSld>
  <p:clrMapOvr>
    <a:masterClrMapping/>
  </p:clrMapOvr>
  <p:transition spd="slow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1">
            <a:extLst>
              <a:ext uri="{FF2B5EF4-FFF2-40B4-BE49-F238E27FC236}">
                <a16:creationId xmlns:a16="http://schemas.microsoft.com/office/drawing/2014/main" id="{63027C30-E134-486E-B15C-B13283A5C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2A960CF1-E3FE-40B4-AAA2-D75B7E037D6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49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CAC77854-37DF-4815-AB67-627E0D28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2FE6A8A-EB40-4E78-9EC3-9A48DCE97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7" name="Rectangle 4">
            <a:extLst>
              <a:ext uri="{FF2B5EF4-FFF2-40B4-BE49-F238E27FC236}">
                <a16:creationId xmlns:a16="http://schemas.microsoft.com/office/drawing/2014/main" id="{04B04EDE-827B-4102-908F-C38D713E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8" name="Rectangle 5">
            <a:extLst>
              <a:ext uri="{FF2B5EF4-FFF2-40B4-BE49-F238E27FC236}">
                <a16:creationId xmlns:a16="http://schemas.microsoft.com/office/drawing/2014/main" id="{AF227D68-37E8-43D4-B686-E48938D31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9" name="Text Box 6">
            <a:extLst>
              <a:ext uri="{FF2B5EF4-FFF2-40B4-BE49-F238E27FC236}">
                <a16:creationId xmlns:a16="http://schemas.microsoft.com/office/drawing/2014/main" id="{D7CB552D-D155-430D-A691-4AEEB7764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功角特性与矩角特性</a:t>
            </a:r>
            <a:r>
              <a:rPr lang="zh-CN" altLang="en-US" dirty="0">
                <a:solidFill>
                  <a:srgbClr val="7030A0"/>
                </a:solidFill>
              </a:rPr>
              <a:t>（稳定运行问题）</a:t>
            </a:r>
          </a:p>
        </p:txBody>
      </p:sp>
      <p:sp>
        <p:nvSpPr>
          <p:cNvPr id="23560" name="Rectangle 7">
            <a:extLst>
              <a:ext uri="{FF2B5EF4-FFF2-40B4-BE49-F238E27FC236}">
                <a16:creationId xmlns:a16="http://schemas.microsoft.com/office/drawing/2014/main" id="{CC7D30BC-FC31-4655-B17F-8F939A47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1" name="Rectangle 8">
            <a:extLst>
              <a:ext uri="{FF2B5EF4-FFF2-40B4-BE49-F238E27FC236}">
                <a16:creationId xmlns:a16="http://schemas.microsoft.com/office/drawing/2014/main" id="{8A1A69BC-5FD5-48CB-8665-293AC23E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2" name="Rectangle 9">
            <a:extLst>
              <a:ext uri="{FF2B5EF4-FFF2-40B4-BE49-F238E27FC236}">
                <a16:creationId xmlns:a16="http://schemas.microsoft.com/office/drawing/2014/main" id="{9DBA10A0-BC1A-47EF-A969-4F5656D9D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3564" name="图片 5">
            <a:extLst>
              <a:ext uri="{FF2B5EF4-FFF2-40B4-BE49-F238E27FC236}">
                <a16:creationId xmlns:a16="http://schemas.microsoft.com/office/drawing/2014/main" id="{9E2B125B-B0B2-42DC-A15D-8DD3CCF2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83" y="1609599"/>
            <a:ext cx="5472459" cy="93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AFDE1E-A087-436A-840E-503CBAA4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2" y="2911538"/>
            <a:ext cx="5531367" cy="3901838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B9ED0500-8E2B-44D2-98B3-BD456A35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412463-571A-4AED-9CDF-DA38996A5BD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0424CD1-115E-45A2-8842-2102F06E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C9AF54B-0EE4-41DC-B8DB-7621154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7D73BC9D-8274-4733-819F-B0306538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A4450EB5-71DA-4697-B433-4972E64B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03A0CB75-C513-4A72-A591-C8ADE1D7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基础理论部分的难点：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）铁心磁滞损耗产生的机理：</a:t>
            </a:r>
          </a:p>
        </p:txBody>
      </p:sp>
      <p:sp>
        <p:nvSpPr>
          <p:cNvPr id="8200" name="Rectangle 7">
            <a:extLst>
              <a:ext uri="{FF2B5EF4-FFF2-40B4-BE49-F238E27FC236}">
                <a16:creationId xmlns:a16="http://schemas.microsoft.com/office/drawing/2014/main" id="{F0665518-5C0B-42CC-B992-2A967F50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9">
            <a:extLst>
              <a:ext uri="{FF2B5EF4-FFF2-40B4-BE49-F238E27FC236}">
                <a16:creationId xmlns:a16="http://schemas.microsoft.com/office/drawing/2014/main" id="{6B1A87A0-EEC4-438A-957B-D8B0A81F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" name="Picture 4" descr="1M6">
            <a:extLst>
              <a:ext uri="{FF2B5EF4-FFF2-40B4-BE49-F238E27FC236}">
                <a16:creationId xmlns:a16="http://schemas.microsoft.com/office/drawing/2014/main" id="{967131C1-3D25-4977-8DC7-7F0F9B48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02" y="2757091"/>
            <a:ext cx="6119812" cy="182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8428A8CA-ED66-47C7-ADBB-C9AD6A059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637454"/>
            <a:ext cx="86042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800" dirty="0">
                <a:solidFill>
                  <a:srgbClr val="000066"/>
                </a:solidFill>
                <a:latin typeface="Arial" panose="020B0604020202020204" pitchFamily="34" charset="0"/>
              </a:rPr>
              <a:t>       </a:t>
            </a:r>
            <a:r>
              <a:rPr kumimoji="0" lang="zh-CN" altLang="en-US" dirty="0">
                <a:latin typeface="Arial" panose="020B0604020202020204" pitchFamily="34" charset="0"/>
              </a:rPr>
              <a:t>在外磁场的作用下，</a:t>
            </a:r>
            <a:r>
              <a:rPr kumimoji="0" lang="zh-CN" altLang="en-US" dirty="0">
                <a:solidFill>
                  <a:srgbClr val="3333FF"/>
                </a:solidFill>
                <a:latin typeface="Arial" panose="020B0604020202020204" pitchFamily="34" charset="0"/>
              </a:rPr>
              <a:t>磁畴（磁分子）</a:t>
            </a:r>
            <a:r>
              <a:rPr kumimoji="0" lang="zh-CN" altLang="en-US" dirty="0">
                <a:latin typeface="Arial" panose="020B0604020202020204" pitchFamily="34" charset="0"/>
              </a:rPr>
              <a:t>顺着外磁场方向转向，排列整齐，显示出导磁性</a:t>
            </a:r>
            <a:r>
              <a:rPr kumimoji="0"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（铁磁物质的磁化）</a:t>
            </a:r>
            <a:r>
              <a:rPr kumimoji="0" lang="zh-CN" altLang="en-US" dirty="0">
                <a:latin typeface="Arial" panose="020B0604020202020204" pitchFamily="34" charset="0"/>
              </a:rPr>
              <a:t>。</a:t>
            </a:r>
            <a:endParaRPr kumimoji="0" lang="en-US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en-US" altLang="zh-CN" dirty="0">
                <a:latin typeface="Arial" panose="020B0604020202020204" pitchFamily="34" charset="0"/>
              </a:rPr>
              <a:t>       </a:t>
            </a:r>
            <a:r>
              <a:rPr kumimoji="0" lang="zh-CN" altLang="en-US" dirty="0">
                <a:latin typeface="Arial" panose="020B0604020202020204" pitchFamily="34" charset="0"/>
              </a:rPr>
              <a:t>如果外磁场是交变的，那么</a:t>
            </a:r>
            <a:r>
              <a:rPr kumimoji="0" lang="zh-CN" altLang="en-US" dirty="0">
                <a:solidFill>
                  <a:srgbClr val="3333FF"/>
                </a:solidFill>
                <a:latin typeface="Arial" panose="020B0604020202020204" pitchFamily="34" charset="0"/>
              </a:rPr>
              <a:t>磁畴（磁分子）</a:t>
            </a:r>
            <a:r>
              <a:rPr kumimoji="0" lang="zh-CN" altLang="en-US" dirty="0">
                <a:latin typeface="Arial" panose="020B0604020202020204" pitchFamily="34" charset="0"/>
              </a:rPr>
              <a:t>将反复运动并摩擦，从而产生</a:t>
            </a:r>
            <a:r>
              <a:rPr kumimoji="0"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磁滞损耗（摩擦损耗）</a:t>
            </a:r>
            <a:r>
              <a:rPr kumimoji="0" lang="zh-CN" altLang="en-US" dirty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18" name="右箭头 13">
            <a:extLst>
              <a:ext uri="{FF2B5EF4-FFF2-40B4-BE49-F238E27FC236}">
                <a16:creationId xmlns:a16="http://schemas.microsoft.com/office/drawing/2014/main" id="{4FDFC4D2-2FE9-42BC-BD0E-614AD612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720" y="2369741"/>
            <a:ext cx="4537075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32C546F-5C4A-4578-9784-00C92ADB9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058" y="1971279"/>
            <a:ext cx="649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 dirty="0">
                <a:solidFill>
                  <a:srgbClr val="FF0000"/>
                </a:solidFill>
              </a:rPr>
              <a:t>B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20" name="下箭头 17">
            <a:extLst>
              <a:ext uri="{FF2B5EF4-FFF2-40B4-BE49-F238E27FC236}">
                <a16:creationId xmlns:a16="http://schemas.microsoft.com/office/drawing/2014/main" id="{20540097-5FB6-4157-ACD1-C4603789026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6648351" y="3800054"/>
            <a:ext cx="161925" cy="715962"/>
          </a:xfrm>
          <a:prstGeom prst="downArrow">
            <a:avLst>
              <a:gd name="adj1" fmla="val 50000"/>
              <a:gd name="adj2" fmla="val 5041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08517"/>
      </p:ext>
    </p:extLst>
  </p:cSld>
  <p:clrMapOvr>
    <a:masterClrMapping/>
  </p:clrMapOvr>
  <p:transition spd="slow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id="{F1CB83F3-F8E8-4DB5-8E3D-8B3ECB6F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12E5318-0F07-4E25-8872-61A8B4F6D5BF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50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E98FEE3-DC6D-4E38-A0DA-38455D97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1294FE1-FE55-4DAA-B198-4A1C7C06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0F183372-CEAF-4F84-9AE7-97B602DF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9C172B1-15F9-44A2-84B5-7D924E6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43EFFE94-2A61-4241-B8C8-959730A42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同步电动机的功率因数调节</a:t>
            </a:r>
            <a:r>
              <a:rPr lang="zh-CN" altLang="en-US" dirty="0">
                <a:solidFill>
                  <a:srgbClr val="7030A0"/>
                </a:solidFill>
              </a:rPr>
              <a:t>（恒转矩负载时）</a:t>
            </a:r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8DB0B18C-E4D4-4B2F-8643-7D4B7034D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F6BFCCFE-4035-48CE-B968-5B64270B2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9">
            <a:extLst>
              <a:ext uri="{FF2B5EF4-FFF2-40B4-BE49-F238E27FC236}">
                <a16:creationId xmlns:a16="http://schemas.microsoft.com/office/drawing/2014/main" id="{3EB85AE3-E4F8-48AF-9F03-0F0219CB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4587" name="图片 2">
            <a:extLst>
              <a:ext uri="{FF2B5EF4-FFF2-40B4-BE49-F238E27FC236}">
                <a16:creationId xmlns:a16="http://schemas.microsoft.com/office/drawing/2014/main" id="{741A26ED-9DE1-4E4E-9F50-4CE5A5DF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39863"/>
            <a:ext cx="21558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图片 3">
            <a:extLst>
              <a:ext uri="{FF2B5EF4-FFF2-40B4-BE49-F238E27FC236}">
                <a16:creationId xmlns:a16="http://schemas.microsoft.com/office/drawing/2014/main" id="{443B0AFA-D4DC-49F7-9EDA-D1640F07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12875"/>
            <a:ext cx="20304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图片 4">
            <a:extLst>
              <a:ext uri="{FF2B5EF4-FFF2-40B4-BE49-F238E27FC236}">
                <a16:creationId xmlns:a16="http://schemas.microsoft.com/office/drawing/2014/main" id="{6E6BE2DA-594F-4CCA-801B-58BB4E69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62138"/>
            <a:ext cx="4273550" cy="46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图片 6">
            <a:extLst>
              <a:ext uri="{FF2B5EF4-FFF2-40B4-BE49-F238E27FC236}">
                <a16:creationId xmlns:a16="http://schemas.microsoft.com/office/drawing/2014/main" id="{8A5C51FF-2AE5-46E0-B689-11C98614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3222625"/>
            <a:ext cx="350520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E1BD5F36-DCE0-47A2-8D6B-7491D4FF43A3}"/>
              </a:ext>
            </a:extLst>
          </p:cNvPr>
          <p:cNvSpPr/>
          <p:nvPr/>
        </p:nvSpPr>
        <p:spPr bwMode="auto">
          <a:xfrm rot="10800000">
            <a:off x="7472363" y="5876792"/>
            <a:ext cx="288032" cy="113720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</a:endParaRPr>
          </a:p>
        </p:txBody>
      </p:sp>
    </p:spTree>
  </p:cSld>
  <p:clrMapOvr>
    <a:masterClrMapping/>
  </p:clrMapOvr>
  <p:transition spd="slow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id="{F1CB83F3-F8E8-4DB5-8E3D-8B3ECB6F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12E5318-0F07-4E25-8872-61A8B4F6D5BF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51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E98FEE3-DC6D-4E38-A0DA-38455D97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1294FE1-FE55-4DAA-B198-4A1C7C06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0F183372-CEAF-4F84-9AE7-97B602DF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9C172B1-15F9-44A2-84B5-7D924E6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43EFFE94-2A61-4241-B8C8-959730A42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同步电动机的电力拖动</a:t>
            </a:r>
            <a:endParaRPr lang="en-US" altLang="zh-CN" dirty="0">
              <a:solidFill>
                <a:srgbClr val="3333FF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1</a:t>
            </a:r>
            <a:r>
              <a:rPr lang="zh-CN" altLang="en-US" dirty="0"/>
              <a:t>）异步起动方式</a:t>
            </a:r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8DB0B18C-E4D4-4B2F-8643-7D4B7034D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F6BFCCFE-4035-48CE-B968-5B64270B2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9">
            <a:extLst>
              <a:ext uri="{FF2B5EF4-FFF2-40B4-BE49-F238E27FC236}">
                <a16:creationId xmlns:a16="http://schemas.microsoft.com/office/drawing/2014/main" id="{3EB85AE3-E4F8-48AF-9F03-0F0219CB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6A9CF9-B460-4DC5-984E-7F5CF10A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64" y="2089078"/>
            <a:ext cx="5519964" cy="44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5449"/>
      </p:ext>
    </p:extLst>
  </p:cSld>
  <p:clrMapOvr>
    <a:masterClrMapping/>
  </p:clrMapOvr>
  <p:transition spd="slow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id="{F1CB83F3-F8E8-4DB5-8E3D-8B3ECB6F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12E5318-0F07-4E25-8872-61A8B4F6D5BF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52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E98FEE3-DC6D-4E38-A0DA-38455D97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1294FE1-FE55-4DAA-B198-4A1C7C06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0F183372-CEAF-4F84-9AE7-97B602DF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9C172B1-15F9-44A2-84B5-7D924E6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43EFFE94-2A61-4241-B8C8-959730A42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同步电动机的电力拖动</a:t>
            </a:r>
            <a:endParaRPr lang="en-US" altLang="zh-CN" dirty="0">
              <a:solidFill>
                <a:srgbClr val="3333FF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2</a:t>
            </a:r>
            <a:r>
              <a:rPr lang="zh-CN" altLang="en-US" dirty="0"/>
              <a:t>）变频调速</a:t>
            </a:r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8DB0B18C-E4D4-4B2F-8643-7D4B7034D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F6BFCCFE-4035-48CE-B968-5B64270B2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9">
            <a:extLst>
              <a:ext uri="{FF2B5EF4-FFF2-40B4-BE49-F238E27FC236}">
                <a16:creationId xmlns:a16="http://schemas.microsoft.com/office/drawing/2014/main" id="{3EB85AE3-E4F8-48AF-9F03-0F0219CB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69A386-A982-4469-9C4E-4F40DA09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5" y="2511319"/>
            <a:ext cx="5463753" cy="37980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B30820-5001-4121-9DC8-47FE25FE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32856"/>
            <a:ext cx="2160240" cy="7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4316"/>
      </p:ext>
    </p:extLst>
  </p:cSld>
  <p:clrMapOvr>
    <a:masterClrMapping/>
  </p:clrMapOvr>
  <p:transition spd="slow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id="{F1CB83F3-F8E8-4DB5-8E3D-8B3ECB6F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12E5318-0F07-4E25-8872-61A8B4F6D5BF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53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E98FEE3-DC6D-4E38-A0DA-38455D97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1294FE1-FE55-4DAA-B198-4A1C7C06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0F183372-CEAF-4F84-9AE7-97B602DF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9C172B1-15F9-44A2-84B5-7D924E6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43EFFE94-2A61-4241-B8C8-959730A42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永磁同步电动机</a:t>
            </a:r>
            <a:r>
              <a:rPr lang="zh-CN" altLang="en-US" dirty="0">
                <a:solidFill>
                  <a:srgbClr val="7030A0"/>
                </a:solidFill>
              </a:rPr>
              <a:t>（选讲内容）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1</a:t>
            </a:r>
            <a:r>
              <a:rPr lang="zh-CN" altLang="en-US" dirty="0"/>
              <a:t>）基本结构</a:t>
            </a:r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8DB0B18C-E4D4-4B2F-8643-7D4B7034D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F6BFCCFE-4035-48CE-B968-5B64270B2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9">
            <a:extLst>
              <a:ext uri="{FF2B5EF4-FFF2-40B4-BE49-F238E27FC236}">
                <a16:creationId xmlns:a16="http://schemas.microsoft.com/office/drawing/2014/main" id="{3EB85AE3-E4F8-48AF-9F03-0F0219CB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" name="Object 37">
            <a:extLst>
              <a:ext uri="{FF2B5EF4-FFF2-40B4-BE49-F238E27FC236}">
                <a16:creationId xmlns:a16="http://schemas.microsoft.com/office/drawing/2014/main" id="{82E03BD0-DABC-4B88-930B-ED4871157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768613"/>
              </p:ext>
            </p:extLst>
          </p:nvPr>
        </p:nvGraphicFramePr>
        <p:xfrm>
          <a:off x="3563888" y="1349646"/>
          <a:ext cx="4522241" cy="551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Visio" r:id="rId3" imgW="5126574" imgH="6252841" progId="Visio.Drawing.11">
                  <p:embed/>
                </p:oleObj>
              </mc:Choice>
              <mc:Fallback>
                <p:oleObj name="Visio" r:id="rId3" imgW="5126574" imgH="6252841" progId="Visio.Drawing.11">
                  <p:embed/>
                  <p:pic>
                    <p:nvPicPr>
                      <p:cNvPr id="63504" name="Object 37">
                        <a:extLst>
                          <a:ext uri="{FF2B5EF4-FFF2-40B4-BE49-F238E27FC236}">
                            <a16:creationId xmlns:a16="http://schemas.microsoft.com/office/drawing/2014/main" id="{D32EB4E1-2BF8-4946-99DC-499B7A19B2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349646"/>
                        <a:ext cx="4522241" cy="5512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97521"/>
      </p:ext>
    </p:extLst>
  </p:cSld>
  <p:clrMapOvr>
    <a:masterClrMapping/>
  </p:clrMapOvr>
  <p:transition spd="slow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1">
            <a:extLst>
              <a:ext uri="{FF2B5EF4-FFF2-40B4-BE49-F238E27FC236}">
                <a16:creationId xmlns:a16="http://schemas.microsoft.com/office/drawing/2014/main" id="{F1CB83F3-F8E8-4DB5-8E3D-8B3ECB6F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812E5318-0F07-4E25-8872-61A8B4F6D5BF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54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E98FEE3-DC6D-4E38-A0DA-38455D97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1294FE1-FE55-4DAA-B198-4A1C7C06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0F183372-CEAF-4F84-9AE7-97B602DF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9C172B1-15F9-44A2-84B5-7D924E6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8DB0B18C-E4D4-4B2F-8643-7D4B7034D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F6BFCCFE-4035-48CE-B968-5B64270B2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9">
            <a:extLst>
              <a:ext uri="{FF2B5EF4-FFF2-40B4-BE49-F238E27FC236}">
                <a16:creationId xmlns:a16="http://schemas.microsoft.com/office/drawing/2014/main" id="{3EB85AE3-E4F8-48AF-9F03-0F0219CB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" name="Object 18">
            <a:extLst>
              <a:ext uri="{FF2B5EF4-FFF2-40B4-BE49-F238E27FC236}">
                <a16:creationId xmlns:a16="http://schemas.microsoft.com/office/drawing/2014/main" id="{65FA04E2-064D-49E1-B943-F134D280E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346851"/>
              </p:ext>
            </p:extLst>
          </p:nvPr>
        </p:nvGraphicFramePr>
        <p:xfrm>
          <a:off x="1475656" y="2276872"/>
          <a:ext cx="6413580" cy="388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Visio" r:id="rId3" imgW="4260187" imgH="2622935" progId="Visio.Drawing.11">
                  <p:embed/>
                </p:oleObj>
              </mc:Choice>
              <mc:Fallback>
                <p:oleObj name="Visio" r:id="rId3" imgW="4260187" imgH="2622935" progId="Visio.Drawing.11">
                  <p:embed/>
                  <p:pic>
                    <p:nvPicPr>
                      <p:cNvPr id="17" name="Object 18">
                        <a:extLst>
                          <a:ext uri="{FF2B5EF4-FFF2-40B4-BE49-F238E27FC236}">
                            <a16:creationId xmlns:a16="http://schemas.microsoft.com/office/drawing/2014/main" id="{65FA04E2-064D-49E1-B943-F134D280ED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76872"/>
                        <a:ext cx="6413580" cy="3888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">
            <a:extLst>
              <a:ext uri="{FF2B5EF4-FFF2-40B4-BE49-F238E27FC236}">
                <a16:creationId xmlns:a16="http://schemas.microsoft.com/office/drawing/2014/main" id="{0F823C04-91AB-4951-A113-574F04C4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永磁同步电动机</a:t>
            </a:r>
            <a:r>
              <a:rPr lang="zh-CN" altLang="en-US" dirty="0">
                <a:solidFill>
                  <a:srgbClr val="7030A0"/>
                </a:solidFill>
              </a:rPr>
              <a:t>（选讲内容）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2</a:t>
            </a:r>
            <a:r>
              <a:rPr lang="zh-CN" altLang="en-US" dirty="0"/>
              <a:t>）起动问题</a:t>
            </a:r>
          </a:p>
        </p:txBody>
      </p:sp>
    </p:spTree>
    <p:extLst>
      <p:ext uri="{BB962C8B-B14F-4D97-AF65-F5344CB8AC3E}">
        <p14:creationId xmlns:p14="http://schemas.microsoft.com/office/powerpoint/2010/main" val="977850259"/>
      </p:ext>
    </p:extLst>
  </p:cSld>
  <p:clrMapOvr>
    <a:masterClrMapping/>
  </p:clrMapOvr>
  <p:transition spd="slow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>
            <a:extLst>
              <a:ext uri="{FF2B5EF4-FFF2-40B4-BE49-F238E27FC236}">
                <a16:creationId xmlns:a16="http://schemas.microsoft.com/office/drawing/2014/main" id="{51339A31-4BEB-4470-8596-CC4872C71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B548F41-0B3F-43C4-B2D1-F6569323142D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55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B8F1024-2025-46F6-9316-2C6CFD8A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4A034D5-450B-45AA-A8C1-9A8035C4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28D01C2-C951-4562-B8A1-54F56C038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7BAFC778-A19E-467C-9E8C-BC551721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D6AD274E-2CC4-40D3-BC8D-5E6494E5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0FDBA1F7-6131-4420-B1F3-7375DDB3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0BC0B36B-DA0F-4B84-9C61-B30647B1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3EE9F9A-D2CE-432C-A4CD-8B9E4191C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14578"/>
            <a:ext cx="8915400" cy="114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同步电机部分的难点：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dirty="0">
                <a:solidFill>
                  <a:srgbClr val="7030A0"/>
                </a:solidFill>
              </a:rPr>
              <a:t>直、交轴电枢反应电抗的大小关系</a:t>
            </a:r>
          </a:p>
        </p:txBody>
      </p:sp>
      <p:graphicFrame>
        <p:nvGraphicFramePr>
          <p:cNvPr id="11" name="对象 2">
            <a:extLst>
              <a:ext uri="{FF2B5EF4-FFF2-40B4-BE49-F238E27FC236}">
                <a16:creationId xmlns:a16="http://schemas.microsoft.com/office/drawing/2014/main" id="{F4EE47A1-668A-4F04-9AD7-6D5B7695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16457"/>
              </p:ext>
            </p:extLst>
          </p:nvPr>
        </p:nvGraphicFramePr>
        <p:xfrm>
          <a:off x="7073403" y="2262386"/>
          <a:ext cx="12430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Equation" r:id="rId3" imgW="634725" imgH="241195" progId="Equation.DSMT4">
                  <p:embed/>
                </p:oleObj>
              </mc:Choice>
              <mc:Fallback>
                <p:oleObj name="Equation" r:id="rId3" imgW="634725" imgH="241195" progId="Equation.DSMT4">
                  <p:embed/>
                  <p:pic>
                    <p:nvPicPr>
                      <p:cNvPr id="25611" name="对象 2">
                        <a:extLst>
                          <a:ext uri="{FF2B5EF4-FFF2-40B4-BE49-F238E27FC236}">
                            <a16:creationId xmlns:a16="http://schemas.microsoft.com/office/drawing/2014/main" id="{FD3DD1CB-991B-4493-BCF5-BD3A600BA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3403" y="2262386"/>
                        <a:ext cx="1243013" cy="471488"/>
                      </a:xfrm>
                      <a:prstGeom prst="rect">
                        <a:avLst/>
                      </a:prstGeom>
                      <a:solidFill>
                        <a:srgbClr val="C2FFF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下箭头 21">
            <a:extLst>
              <a:ext uri="{FF2B5EF4-FFF2-40B4-BE49-F238E27FC236}">
                <a16:creationId xmlns:a16="http://schemas.microsoft.com/office/drawing/2014/main" id="{A85F29B9-9018-42FA-84B3-D2FC83C6755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308228" y="2179836"/>
            <a:ext cx="184150" cy="635000"/>
          </a:xfrm>
          <a:prstGeom prst="downArrow">
            <a:avLst>
              <a:gd name="adj1" fmla="val 50000"/>
              <a:gd name="adj2" fmla="val 50080"/>
            </a:avLst>
          </a:prstGeom>
          <a:solidFill>
            <a:srgbClr val="7030A0"/>
          </a:solidFill>
          <a:ln w="9525">
            <a:solidFill>
              <a:srgbClr val="7030A0"/>
            </a:solidFill>
            <a:round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" name="Object 24">
            <a:extLst>
              <a:ext uri="{FF2B5EF4-FFF2-40B4-BE49-F238E27FC236}">
                <a16:creationId xmlns:a16="http://schemas.microsoft.com/office/drawing/2014/main" id="{65BCAAC9-FE91-4DF3-8E6C-D4F04BAAF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488691"/>
              </p:ext>
            </p:extLst>
          </p:nvPr>
        </p:nvGraphicFramePr>
        <p:xfrm>
          <a:off x="1587835" y="2861682"/>
          <a:ext cx="5981030" cy="3996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Visio" r:id="rId5" imgW="8486566" imgH="5651090" progId="Visio.Drawing.11">
                  <p:embed/>
                </p:oleObj>
              </mc:Choice>
              <mc:Fallback>
                <p:oleObj name="Visio" r:id="rId5" imgW="8486566" imgH="5651090" progId="Visio.Drawing.11">
                  <p:embed/>
                  <p:pic>
                    <p:nvPicPr>
                      <p:cNvPr id="25613" name="Object 24">
                        <a:extLst>
                          <a:ext uri="{FF2B5EF4-FFF2-40B4-BE49-F238E27FC236}">
                            <a16:creationId xmlns:a16="http://schemas.microsoft.com/office/drawing/2014/main" id="{22201803-0115-435A-95E9-C32D29F25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835" y="2861682"/>
                        <a:ext cx="5981030" cy="3996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5">
            <a:extLst>
              <a:ext uri="{FF2B5EF4-FFF2-40B4-BE49-F238E27FC236}">
                <a16:creationId xmlns:a16="http://schemas.microsoft.com/office/drawing/2014/main" id="{DD68F7E0-8B7C-4468-9E17-400D7D364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685260"/>
              </p:ext>
            </p:extLst>
          </p:nvPr>
        </p:nvGraphicFramePr>
        <p:xfrm>
          <a:off x="613866" y="2189361"/>
          <a:ext cx="50371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7" imgW="5036904" imgH="663071" progId="Equation.DSMT4">
                  <p:embed/>
                </p:oleObj>
              </mc:Choice>
              <mc:Fallback>
                <p:oleObj name="Equation" r:id="rId7" imgW="5036904" imgH="663071" progId="Equation.DSMT4">
                  <p:embed/>
                  <p:pic>
                    <p:nvPicPr>
                      <p:cNvPr id="25614" name="对象 5">
                        <a:extLst>
                          <a:ext uri="{FF2B5EF4-FFF2-40B4-BE49-F238E27FC236}">
                            <a16:creationId xmlns:a16="http://schemas.microsoft.com/office/drawing/2014/main" id="{65B50822-DDC8-4335-A3D1-33DF90544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66" y="2189361"/>
                        <a:ext cx="50371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4921548"/>
      </p:ext>
    </p:extLst>
  </p:cSld>
  <p:clrMapOvr>
    <a:masterClrMapping/>
  </p:clrMapOvr>
  <p:transition spd="slow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88DAF229-1C7F-4F5F-A6A9-54150545E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62163"/>
              </p:ext>
            </p:extLst>
          </p:nvPr>
        </p:nvGraphicFramePr>
        <p:xfrm>
          <a:off x="144338" y="1719088"/>
          <a:ext cx="8820150" cy="509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9" name="Visio" r:id="rId3" imgW="6577943" imgH="3798214" progId="Visio.Drawing.11">
                  <p:embed/>
                </p:oleObj>
              </mc:Choice>
              <mc:Fallback>
                <p:oleObj name="Visio" r:id="rId3" imgW="6577943" imgH="3798214" progId="Visio.Drawing.11">
                  <p:embed/>
                  <p:pic>
                    <p:nvPicPr>
                      <p:cNvPr id="17426" name="Object 18">
                        <a:extLst>
                          <a:ext uri="{FF2B5EF4-FFF2-40B4-BE49-F238E27FC236}">
                            <a16:creationId xmlns:a16="http://schemas.microsoft.com/office/drawing/2014/main" id="{9DC3138F-1E71-4C22-8A16-93A7D2044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38" y="1719088"/>
                        <a:ext cx="8820150" cy="509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2" name="灯片编号占位符 1">
            <a:extLst>
              <a:ext uri="{FF2B5EF4-FFF2-40B4-BE49-F238E27FC236}">
                <a16:creationId xmlns:a16="http://schemas.microsoft.com/office/drawing/2014/main" id="{D957A569-E57D-412B-B686-C576FCCE2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AE65B079-4EB8-4269-A955-B8C6C1EE3960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981C2E7-4CE9-43F0-A555-B01AF21A5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B51CA26-4C4F-4F75-9725-97F81F53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45B08DB0-3372-4870-B8D3-CFD71E19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6" name="Rectangle 5">
            <a:extLst>
              <a:ext uri="{FF2B5EF4-FFF2-40B4-BE49-F238E27FC236}">
                <a16:creationId xmlns:a16="http://schemas.microsoft.com/office/drawing/2014/main" id="{DD83643B-E0F8-4A4F-9905-2FFC97596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FE8729A0-3097-4355-BA41-67DA09D23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Rectangle 8">
            <a:extLst>
              <a:ext uri="{FF2B5EF4-FFF2-40B4-BE49-F238E27FC236}">
                <a16:creationId xmlns:a16="http://schemas.microsoft.com/office/drawing/2014/main" id="{34EFF162-20B1-496F-B601-488D56A56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526A8D19-F7D4-4748-A521-C7FCED78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0" name="文本框 15">
            <a:extLst>
              <a:ext uri="{FF2B5EF4-FFF2-40B4-BE49-F238E27FC236}">
                <a16:creationId xmlns:a16="http://schemas.microsoft.com/office/drawing/2014/main" id="{1F069841-1B01-4661-B5EC-4B3D71B5D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863600"/>
            <a:ext cx="873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7030A0"/>
                </a:solidFill>
              </a:rPr>
              <a:t>对于永磁同步电机：</a:t>
            </a:r>
          </a:p>
        </p:txBody>
      </p:sp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134B2D05-6A5F-4F63-A636-A27CDCD4A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816253"/>
              </p:ext>
            </p:extLst>
          </p:nvPr>
        </p:nvGraphicFramePr>
        <p:xfrm>
          <a:off x="3086466" y="881102"/>
          <a:ext cx="120005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0" name="Equation" r:id="rId5" imgW="622080" imgH="241200" progId="Equation.DSMT4">
                  <p:embed/>
                </p:oleObj>
              </mc:Choice>
              <mc:Fallback>
                <p:oleObj name="Equation" r:id="rId5" imgW="622080" imgH="241200" progId="Equation.DSMT4">
                  <p:embed/>
                  <p:pic>
                    <p:nvPicPr>
                      <p:cNvPr id="17427" name="Object 19">
                        <a:extLst>
                          <a:ext uri="{FF2B5EF4-FFF2-40B4-BE49-F238E27FC236}">
                            <a16:creationId xmlns:a16="http://schemas.microsoft.com/office/drawing/2014/main" id="{62AEA431-E5A4-47C4-A786-E45A6F4691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466" y="881102"/>
                        <a:ext cx="1200057" cy="4619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1">
            <a:extLst>
              <a:ext uri="{FF2B5EF4-FFF2-40B4-BE49-F238E27FC236}">
                <a16:creationId xmlns:a16="http://schemas.microsoft.com/office/drawing/2014/main" id="{4C981642-6B59-400B-B051-060DDC221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D658D43-38E9-44EE-9CEA-F281FB4A3092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0DCD830-B3B4-4BAE-BE3C-AF8D53FAB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AD0C15B-9D18-400F-8808-4111A83D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32FAB026-03F0-49CA-8758-1C8D0D487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0" name="Rectangle 5">
            <a:extLst>
              <a:ext uri="{FF2B5EF4-FFF2-40B4-BE49-F238E27FC236}">
                <a16:creationId xmlns:a16="http://schemas.microsoft.com/office/drawing/2014/main" id="{A12533BD-54E3-4DA3-B0A4-617617A6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FEB72BE4-C978-42F6-8E66-9365C5C40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3300"/>
                </a:solidFill>
              </a:rPr>
              <a:t> </a:t>
            </a:r>
            <a:r>
              <a:rPr lang="zh-CN" altLang="en-US" sz="2800" dirty="0">
                <a:solidFill>
                  <a:srgbClr val="CC3300"/>
                </a:solidFill>
              </a:rPr>
              <a:t>学时分配（</a:t>
            </a:r>
            <a:r>
              <a:rPr lang="en-US" altLang="zh-CN" sz="2800" dirty="0">
                <a:solidFill>
                  <a:srgbClr val="CC3300"/>
                </a:solidFill>
              </a:rPr>
              <a:t>48~64</a:t>
            </a:r>
            <a:r>
              <a:rPr lang="zh-CN" altLang="en-US" sz="2800" dirty="0">
                <a:solidFill>
                  <a:srgbClr val="CC3300"/>
                </a:solidFill>
              </a:rPr>
              <a:t>学时）：</a:t>
            </a: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绪论与基础理论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4</a:t>
            </a:r>
            <a:r>
              <a:rPr lang="zh-CN" altLang="en-US" dirty="0">
                <a:solidFill>
                  <a:srgbClr val="7030A0"/>
                </a:solidFill>
              </a:rPr>
              <a:t>学时）</a:t>
            </a: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直流电机与拖动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12</a:t>
            </a:r>
            <a:r>
              <a:rPr lang="zh-CN" altLang="en-US" dirty="0">
                <a:solidFill>
                  <a:srgbClr val="7030A0"/>
                </a:solidFill>
              </a:rPr>
              <a:t>学时）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变压器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10</a:t>
            </a:r>
            <a:r>
              <a:rPr lang="zh-CN" altLang="en-US" dirty="0">
                <a:solidFill>
                  <a:srgbClr val="7030A0"/>
                </a:solidFill>
              </a:rPr>
              <a:t>学时）</a:t>
            </a: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异步电机与拖动</a:t>
            </a:r>
            <a:r>
              <a:rPr lang="zh-CN" altLang="en-US" dirty="0">
                <a:solidFill>
                  <a:srgbClr val="7030A0"/>
                </a:solidFill>
              </a:rPr>
              <a:t>（包括旋转磁场理论，</a:t>
            </a:r>
            <a:r>
              <a:rPr lang="en-US" altLang="zh-CN" dirty="0">
                <a:solidFill>
                  <a:srgbClr val="7030A0"/>
                </a:solidFill>
              </a:rPr>
              <a:t>16</a:t>
            </a:r>
            <a:r>
              <a:rPr lang="zh-CN" altLang="en-US" dirty="0">
                <a:solidFill>
                  <a:srgbClr val="7030A0"/>
                </a:solidFill>
              </a:rPr>
              <a:t>学时）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FF"/>
                </a:solidFill>
              </a:rPr>
              <a:t> 同步电机与拖动</a:t>
            </a:r>
            <a:r>
              <a:rPr lang="zh-CN" altLang="en-US" dirty="0">
                <a:solidFill>
                  <a:srgbClr val="7030A0"/>
                </a:solidFill>
              </a:rPr>
              <a:t>（包括永磁电机部分，</a:t>
            </a:r>
            <a:r>
              <a:rPr lang="en-US" altLang="zh-CN" dirty="0">
                <a:solidFill>
                  <a:srgbClr val="7030A0"/>
                </a:solidFill>
              </a:rPr>
              <a:t>12</a:t>
            </a:r>
            <a:r>
              <a:rPr lang="zh-CN" altLang="en-US" dirty="0">
                <a:solidFill>
                  <a:srgbClr val="7030A0"/>
                </a:solidFill>
              </a:rPr>
              <a:t>学时）</a:t>
            </a: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33CC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实验部分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10</a:t>
            </a:r>
            <a:r>
              <a:rPr lang="zh-CN" altLang="en-US" dirty="0">
                <a:solidFill>
                  <a:srgbClr val="7030A0"/>
                </a:solidFill>
              </a:rPr>
              <a:t>学时：直流电机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个、变压器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个、异步电机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个、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                        </a:t>
            </a:r>
            <a:r>
              <a:rPr lang="zh-CN" altLang="en-US" dirty="0">
                <a:solidFill>
                  <a:srgbClr val="7030A0"/>
                </a:solidFill>
              </a:rPr>
              <a:t>同步电机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个）</a:t>
            </a:r>
          </a:p>
        </p:txBody>
      </p:sp>
      <p:sp>
        <p:nvSpPr>
          <p:cNvPr id="26632" name="Rectangle 7">
            <a:extLst>
              <a:ext uri="{FF2B5EF4-FFF2-40B4-BE49-F238E27FC236}">
                <a16:creationId xmlns:a16="http://schemas.microsoft.com/office/drawing/2014/main" id="{2B535659-E7E4-4375-89B2-C79790BD3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3" name="Rectangle 8">
            <a:extLst>
              <a:ext uri="{FF2B5EF4-FFF2-40B4-BE49-F238E27FC236}">
                <a16:creationId xmlns:a16="http://schemas.microsoft.com/office/drawing/2014/main" id="{85AA1A3D-21E2-4A7E-826D-93E9B2EEA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4" name="Rectangle 9">
            <a:extLst>
              <a:ext uri="{FF2B5EF4-FFF2-40B4-BE49-F238E27FC236}">
                <a16:creationId xmlns:a16="http://schemas.microsoft.com/office/drawing/2014/main" id="{741C524F-B12D-45C9-B410-0F87AB3FB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1">
            <a:extLst>
              <a:ext uri="{FF2B5EF4-FFF2-40B4-BE49-F238E27FC236}">
                <a16:creationId xmlns:a16="http://schemas.microsoft.com/office/drawing/2014/main" id="{243DCFF0-F21C-46E7-8961-B977106C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248F62C7-03C1-498E-A9C5-FE9C0FCCEBD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8CEA0B9-6260-4E17-8E59-852BEABD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F75CBED-8972-4494-8F89-C0B996C37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0A4E9D57-1444-4EA5-B755-4A8E1709B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4" name="Rectangle 5">
            <a:extLst>
              <a:ext uri="{FF2B5EF4-FFF2-40B4-BE49-F238E27FC236}">
                <a16:creationId xmlns:a16="http://schemas.microsoft.com/office/drawing/2014/main" id="{6BFF9C29-B406-4D16-9584-F13CBCB89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F5B6CCBD-7C6B-4146-AED0-BA5CF408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305AA342-415A-4550-8341-3143D9D6A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D82988D0-CDE7-4900-AE38-8A313FF73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7658" name="Picture 12" descr="https://bkimg.cdn.bcebos.com/pic/8b82b9014a90f603738d475ec743a41bb051f81947d5?x-bce-process=image/watermark,image_d2F0ZXIvYmFpa2U4MA==,g_7,xp_5,yp_5/format,f_auto">
            <a:extLst>
              <a:ext uri="{FF2B5EF4-FFF2-40B4-BE49-F238E27FC236}">
                <a16:creationId xmlns:a16="http://schemas.microsoft.com/office/drawing/2014/main" id="{1E0F9669-B032-455A-A152-AE51BF35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84313"/>
            <a:ext cx="42481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16" descr="http://s.cmpedu.com/images/upload/2019/4/4/1558375853617(LT800).jpg">
            <a:extLst>
              <a:ext uri="{FF2B5EF4-FFF2-40B4-BE49-F238E27FC236}">
                <a16:creationId xmlns:a16="http://schemas.microsoft.com/office/drawing/2014/main" id="{7290F94E-E1FB-46F0-9BA8-5376B3A5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06550"/>
            <a:ext cx="3035300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1">
            <a:extLst>
              <a:ext uri="{FF2B5EF4-FFF2-40B4-BE49-F238E27FC236}">
                <a16:creationId xmlns:a16="http://schemas.microsoft.com/office/drawing/2014/main" id="{243DCFF0-F21C-46E7-8961-B977106C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248F62C7-03C1-498E-A9C5-FE9C0FCCEBD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59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8CEA0B9-6260-4E17-8E59-852BEABD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F75CBED-8972-4494-8F89-C0B996C37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0A4E9D57-1444-4EA5-B755-4A8E1709B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4" name="Rectangle 5">
            <a:extLst>
              <a:ext uri="{FF2B5EF4-FFF2-40B4-BE49-F238E27FC236}">
                <a16:creationId xmlns:a16="http://schemas.microsoft.com/office/drawing/2014/main" id="{6BFF9C29-B406-4D16-9584-F13CBCB89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F5B6CCBD-7C6B-4146-AED0-BA5CF408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305AA342-415A-4550-8341-3143D9D6A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D82988D0-CDE7-4900-AE38-8A313FF73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AF85E6-830D-4B4C-9E21-33D3A603F61A}"/>
              </a:ext>
            </a:extLst>
          </p:cNvPr>
          <p:cNvSpPr txBox="1"/>
          <p:nvPr/>
        </p:nvSpPr>
        <p:spPr>
          <a:xfrm>
            <a:off x="3033713" y="2852936"/>
            <a:ext cx="362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谢谢各位！</a:t>
            </a:r>
          </a:p>
        </p:txBody>
      </p:sp>
    </p:spTree>
    <p:extLst>
      <p:ext uri="{BB962C8B-B14F-4D97-AF65-F5344CB8AC3E}">
        <p14:creationId xmlns:p14="http://schemas.microsoft.com/office/powerpoint/2010/main" val="2420121063"/>
      </p:ext>
    </p:extLst>
  </p:cSld>
  <p:clrMapOvr>
    <a:masterClrMapping/>
  </p:clrMapOvr>
  <p:transition spd="slow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B9ED0500-8E2B-44D2-98B3-BD456A355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412463-571A-4AED-9CDF-DA38996A5BD8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6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0424CD1-115E-45A2-8842-2102F06E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C9AF54B-0EE4-41DC-B8DB-7621154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7D73BC9D-8274-4733-819F-B0306538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A4450EB5-71DA-4697-B433-4972E64B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03A0CB75-C513-4A72-A591-C8ADE1D7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基础理论部分的难点：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）电磁感应定律的方向问题：</a:t>
            </a:r>
          </a:p>
        </p:txBody>
      </p:sp>
      <p:sp>
        <p:nvSpPr>
          <p:cNvPr id="8200" name="Rectangle 7">
            <a:extLst>
              <a:ext uri="{FF2B5EF4-FFF2-40B4-BE49-F238E27FC236}">
                <a16:creationId xmlns:a16="http://schemas.microsoft.com/office/drawing/2014/main" id="{F0665518-5C0B-42CC-B992-2A967F50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9">
            <a:extLst>
              <a:ext uri="{FF2B5EF4-FFF2-40B4-BE49-F238E27FC236}">
                <a16:creationId xmlns:a16="http://schemas.microsoft.com/office/drawing/2014/main" id="{6B1A87A0-EEC4-438A-957B-D8B0A81F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7E49C32-B586-4349-A7E9-2B5856BB7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65214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563921"/>
      </p:ext>
    </p:extLst>
  </p:cSld>
  <p:clrMapOvr>
    <a:masterClrMapping/>
  </p:clrMapOvr>
  <p:transition spd="slow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>
            <a:extLst>
              <a:ext uri="{FF2B5EF4-FFF2-40B4-BE49-F238E27FC236}">
                <a16:creationId xmlns:a16="http://schemas.microsoft.com/office/drawing/2014/main" id="{061ADF4E-BEF5-4B03-8B4F-F898F18DF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C3FDFE-14EA-4166-B537-A53E82A9C5D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7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EABBA2A-3E38-4115-BF28-30E30499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B28978D-FF60-4495-B818-9DB9D3F37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AA169CB7-741B-4A22-9174-D34EDA8E3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2" name="Rectangle 5">
            <a:extLst>
              <a:ext uri="{FF2B5EF4-FFF2-40B4-BE49-F238E27FC236}">
                <a16:creationId xmlns:a16="http://schemas.microsoft.com/office/drawing/2014/main" id="{C59F0BB0-1BDC-4C65-8673-7A0C8D0B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3" name="Text Box 6">
            <a:extLst>
              <a:ext uri="{FF2B5EF4-FFF2-40B4-BE49-F238E27FC236}">
                <a16:creationId xmlns:a16="http://schemas.microsoft.com/office/drawing/2014/main" id="{1373B611-8DD5-49C8-BCE9-67788AC4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122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二、直流电机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直流电机的基本结构</a:t>
            </a:r>
          </a:p>
        </p:txBody>
      </p:sp>
      <p:sp>
        <p:nvSpPr>
          <p:cNvPr id="9224" name="Rectangle 7">
            <a:extLst>
              <a:ext uri="{FF2B5EF4-FFF2-40B4-BE49-F238E27FC236}">
                <a16:creationId xmlns:a16="http://schemas.microsoft.com/office/drawing/2014/main" id="{E1F3FD2B-31C3-4F16-90AF-2B30EA9BA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5" name="Rectangle 8">
            <a:extLst>
              <a:ext uri="{FF2B5EF4-FFF2-40B4-BE49-F238E27FC236}">
                <a16:creationId xmlns:a16="http://schemas.microsoft.com/office/drawing/2014/main" id="{3975A554-8892-4BD5-8F2D-A22D27C3F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269629-215F-489D-9639-3FF77BD5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29" y="2276872"/>
            <a:ext cx="7774119" cy="4198089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>
            <a:extLst>
              <a:ext uri="{FF2B5EF4-FFF2-40B4-BE49-F238E27FC236}">
                <a16:creationId xmlns:a16="http://schemas.microsoft.com/office/drawing/2014/main" id="{061ADF4E-BEF5-4B03-8B4F-F898F18DF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11C3FDFE-14EA-4166-B537-A53E82A9C5DC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8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EABBA2A-3E38-4115-BF28-30E30499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B28978D-FF60-4495-B818-9DB9D3F37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AA169CB7-741B-4A22-9174-D34EDA8E3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2" name="Rectangle 5">
            <a:extLst>
              <a:ext uri="{FF2B5EF4-FFF2-40B4-BE49-F238E27FC236}">
                <a16:creationId xmlns:a16="http://schemas.microsoft.com/office/drawing/2014/main" id="{C59F0BB0-1BDC-4C65-8673-7A0C8D0B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3" name="Text Box 6">
            <a:extLst>
              <a:ext uri="{FF2B5EF4-FFF2-40B4-BE49-F238E27FC236}">
                <a16:creationId xmlns:a16="http://schemas.microsoft.com/office/drawing/2014/main" id="{1373B611-8DD5-49C8-BCE9-67788AC4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33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直流电机的工作原理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1</a:t>
            </a:r>
            <a:r>
              <a:rPr lang="zh-CN" altLang="en-US" dirty="0"/>
              <a:t>）直流电动机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br>
              <a:rPr lang="zh-CN" altLang="en-US" dirty="0">
                <a:solidFill>
                  <a:srgbClr val="7030A0"/>
                </a:solidFill>
              </a:rPr>
            </a:br>
            <a:r>
              <a:rPr lang="zh-CN" altLang="en-US" dirty="0"/>
              <a:t>     </a:t>
            </a:r>
            <a:r>
              <a:rPr lang="en-US" altLang="zh-CN" dirty="0"/>
              <a:t>2</a:t>
            </a:r>
            <a:r>
              <a:rPr lang="zh-CN" altLang="en-US" dirty="0"/>
              <a:t>）直流发电机</a:t>
            </a:r>
            <a:endParaRPr lang="zh-CN" altLang="en-US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</p:txBody>
      </p:sp>
      <p:sp>
        <p:nvSpPr>
          <p:cNvPr id="9224" name="Rectangle 7">
            <a:extLst>
              <a:ext uri="{FF2B5EF4-FFF2-40B4-BE49-F238E27FC236}">
                <a16:creationId xmlns:a16="http://schemas.microsoft.com/office/drawing/2014/main" id="{E1F3FD2B-31C3-4F16-90AF-2B30EA9BA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5" name="Rectangle 8">
            <a:extLst>
              <a:ext uri="{FF2B5EF4-FFF2-40B4-BE49-F238E27FC236}">
                <a16:creationId xmlns:a16="http://schemas.microsoft.com/office/drawing/2014/main" id="{3975A554-8892-4BD5-8F2D-A22D27C3F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6" name="Rectangle 9">
            <a:extLst>
              <a:ext uri="{FF2B5EF4-FFF2-40B4-BE49-F238E27FC236}">
                <a16:creationId xmlns:a16="http://schemas.microsoft.com/office/drawing/2014/main" id="{E1D9B2AF-B813-464C-BFF8-15A6D3413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82950C2C-759A-44F7-92D5-56D18673942F}"/>
              </a:ext>
            </a:extLst>
          </p:cNvPr>
          <p:cNvSpPr txBox="1"/>
          <p:nvPr/>
        </p:nvSpPr>
        <p:spPr>
          <a:xfrm>
            <a:off x="1115616" y="2094031"/>
            <a:ext cx="1785937" cy="5238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C00000"/>
                </a:solidFill>
                <a:latin typeface="仿宋" pitchFamily="49" charset="-122"/>
                <a:ea typeface="仿宋" pitchFamily="49" charset="-122"/>
              </a:rPr>
              <a:t>左手定则</a:t>
            </a:r>
          </a:p>
        </p:txBody>
      </p:sp>
      <p:sp>
        <p:nvSpPr>
          <p:cNvPr id="17" name="下箭头 9">
            <a:extLst>
              <a:ext uri="{FF2B5EF4-FFF2-40B4-BE49-F238E27FC236}">
                <a16:creationId xmlns:a16="http://schemas.microsoft.com/office/drawing/2014/main" id="{6D81F3D9-11A6-44BE-AC80-9665190DF647}"/>
              </a:ext>
            </a:extLst>
          </p:cNvPr>
          <p:cNvSpPr/>
          <p:nvPr/>
        </p:nvSpPr>
        <p:spPr bwMode="auto">
          <a:xfrm rot="16200000">
            <a:off x="3279279" y="2081705"/>
            <a:ext cx="285750" cy="5715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18" name="Object 18">
            <a:extLst>
              <a:ext uri="{FF2B5EF4-FFF2-40B4-BE49-F238E27FC236}">
                <a16:creationId xmlns:a16="http://schemas.microsoft.com/office/drawing/2014/main" id="{97345EDD-1B56-4083-A763-2700B91C3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404835"/>
              </p:ext>
            </p:extLst>
          </p:nvPr>
        </p:nvGraphicFramePr>
        <p:xfrm>
          <a:off x="4061439" y="2060848"/>
          <a:ext cx="40655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3" name="Equation" r:id="rId3" imgW="1600200" imgH="228600" progId="Equation.DSMT4">
                  <p:embed/>
                </p:oleObj>
              </mc:Choice>
              <mc:Fallback>
                <p:oleObj name="Equation" r:id="rId3" imgW="1600200" imgH="228600" progId="Equation.DSMT4">
                  <p:embed/>
                  <p:pic>
                    <p:nvPicPr>
                      <p:cNvPr id="8202" name="Object 18">
                        <a:extLst>
                          <a:ext uri="{FF2B5EF4-FFF2-40B4-BE49-F238E27FC236}">
                            <a16:creationId xmlns:a16="http://schemas.microsoft.com/office/drawing/2014/main" id="{6D1E8F26-FD4C-422D-86B7-28368E0903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1439" y="2060848"/>
                        <a:ext cx="4065587" cy="582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62">
            <a:extLst>
              <a:ext uri="{FF2B5EF4-FFF2-40B4-BE49-F238E27FC236}">
                <a16:creationId xmlns:a16="http://schemas.microsoft.com/office/drawing/2014/main" id="{2C9007A2-3A0E-49FC-9E4C-C88DB7625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02783"/>
              </p:ext>
            </p:extLst>
          </p:nvPr>
        </p:nvGraphicFramePr>
        <p:xfrm>
          <a:off x="4041310" y="3655731"/>
          <a:ext cx="4131090" cy="61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4" name="Equation" r:id="rId5" imgW="1549400" imgH="228600" progId="Equation.DSMT4">
                  <p:embed/>
                </p:oleObj>
              </mc:Choice>
              <mc:Fallback>
                <p:oleObj name="Equation" r:id="rId5" imgW="1549400" imgH="228600" progId="Equation.DSMT4">
                  <p:embed/>
                  <p:pic>
                    <p:nvPicPr>
                      <p:cNvPr id="9226" name="Object 1062">
                        <a:extLst>
                          <a:ext uri="{FF2B5EF4-FFF2-40B4-BE49-F238E27FC236}">
                            <a16:creationId xmlns:a16="http://schemas.microsoft.com/office/drawing/2014/main" id="{1DA2348F-8BAC-47B7-AB43-9CD544B5FA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310" y="3655731"/>
                        <a:ext cx="4131090" cy="610491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rgbClr val="CCFF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D1EB4D6B-D3EC-4B17-849C-A7DF94132E9E}"/>
              </a:ext>
            </a:extLst>
          </p:cNvPr>
          <p:cNvSpPr txBox="1"/>
          <p:nvPr/>
        </p:nvSpPr>
        <p:spPr>
          <a:xfrm>
            <a:off x="1126831" y="3727837"/>
            <a:ext cx="1785937" cy="5238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C00000"/>
                </a:solidFill>
                <a:latin typeface="仿宋" pitchFamily="49" charset="-122"/>
                <a:ea typeface="仿宋" pitchFamily="49" charset="-122"/>
              </a:rPr>
              <a:t>右手定则</a:t>
            </a:r>
          </a:p>
        </p:txBody>
      </p:sp>
      <p:sp>
        <p:nvSpPr>
          <p:cNvPr id="22" name="下箭头 9">
            <a:extLst>
              <a:ext uri="{FF2B5EF4-FFF2-40B4-BE49-F238E27FC236}">
                <a16:creationId xmlns:a16="http://schemas.microsoft.com/office/drawing/2014/main" id="{8272C4CC-7B4D-4074-A1B2-7A2A84DA969D}"/>
              </a:ext>
            </a:extLst>
          </p:cNvPr>
          <p:cNvSpPr/>
          <p:nvPr/>
        </p:nvSpPr>
        <p:spPr bwMode="auto">
          <a:xfrm rot="16200000">
            <a:off x="3283593" y="3699386"/>
            <a:ext cx="285750" cy="5715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969424F-2691-45CB-BE6C-E1172D787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936684"/>
              </p:ext>
            </p:extLst>
          </p:nvPr>
        </p:nvGraphicFramePr>
        <p:xfrm>
          <a:off x="4067944" y="4902343"/>
          <a:ext cx="2924380" cy="90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5" name="Equation" r:id="rId7" imgW="3276587" imgH="1013416" progId="Equation.DSMT4">
                  <p:embed/>
                </p:oleObj>
              </mc:Choice>
              <mc:Fallback>
                <p:oleObj name="Equation" r:id="rId7" imgW="3276587" imgH="10134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7944" y="4902343"/>
                        <a:ext cx="2924380" cy="90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51290"/>
      </p:ext>
    </p:extLst>
  </p:cSld>
  <p:clrMapOvr>
    <a:masterClrMapping/>
  </p:clrMapOvr>
  <p:transition spd="slow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EB99F53B-7BF0-477E-AAAA-47D0EE1E9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1400" b="0">
                <a:solidFill>
                  <a:srgbClr val="0000FF"/>
                </a:solidFill>
              </a:rPr>
              <a:t>-</a:t>
            </a:r>
            <a:fld id="{3E24B216-983D-4EE4-9964-13968AF8ECA5}" type="slidenum">
              <a:rPr kumimoji="0" lang="zh-TW" altLang="en-US" sz="1400" b="0" smtClean="0">
                <a:solidFill>
                  <a:srgbClr val="0000FF"/>
                </a:solidFill>
                <a:ea typeface="新細明體" pitchFamily="18" charset="-120"/>
              </a:rPr>
              <a:pPr/>
              <a:t>9</a:t>
            </a:fld>
            <a:r>
              <a:rPr kumimoji="0" lang="en-US" altLang="zh-TW" sz="1400" b="0">
                <a:solidFill>
                  <a:srgbClr val="0000FF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FCA4A49-95AB-43FF-B1F1-99A35F1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633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340642-2A84-47C8-9FB0-DBDB904E9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909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DA5747C8-1AE3-4649-91CE-0157E730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2686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3D6F2E42-AA1F-45A2-9FF7-2EAAFE69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C20D551F-ECB7-4B43-AB91-F0BD328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65175"/>
            <a:ext cx="8915400" cy="33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3333FF"/>
                </a:solidFill>
              </a:rPr>
              <a:t>直流电机的基本方程和功率流程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   </a:t>
            </a:r>
            <a:r>
              <a:rPr lang="zh-CN" altLang="en-US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）直流电动机：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2</a:t>
            </a:r>
            <a:r>
              <a:rPr lang="zh-CN" altLang="en-US" dirty="0"/>
              <a:t>）直流发电机：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      </a:t>
            </a:r>
            <a:endParaRPr lang="zh-CN" altLang="en-US" dirty="0"/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0E61FD39-2EA8-4533-9F40-C6487AEC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B764B666-5FDA-4E4A-945F-D6CF8E38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5B1C29DC-880E-4789-BA8A-1A37FC9E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51" name="Object 16">
            <a:extLst>
              <a:ext uri="{FF2B5EF4-FFF2-40B4-BE49-F238E27FC236}">
                <a16:creationId xmlns:a16="http://schemas.microsoft.com/office/drawing/2014/main" id="{E5B5E4B9-5A99-4A5B-840D-8404F93EF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277202"/>
              </p:ext>
            </p:extLst>
          </p:nvPr>
        </p:nvGraphicFramePr>
        <p:xfrm>
          <a:off x="1933575" y="1963873"/>
          <a:ext cx="20875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" name="Equation" r:id="rId3" imgW="914400" imgH="228600" progId="Equation.DSMT4">
                  <p:embed/>
                </p:oleObj>
              </mc:Choice>
              <mc:Fallback>
                <p:oleObj name="Equation" r:id="rId3" imgW="9144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1963873"/>
                        <a:ext cx="20875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7">
            <a:extLst>
              <a:ext uri="{FF2B5EF4-FFF2-40B4-BE49-F238E27FC236}">
                <a16:creationId xmlns:a16="http://schemas.microsoft.com/office/drawing/2014/main" id="{ACFC2DF3-1511-4C7F-A691-666D5FF98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727336"/>
              </p:ext>
            </p:extLst>
          </p:nvPr>
        </p:nvGraphicFramePr>
        <p:xfrm>
          <a:off x="4391520" y="1974851"/>
          <a:ext cx="16557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Equation" r:id="rId5" imgW="711000" imgH="228600" progId="Equation.DSMT4">
                  <p:embed/>
                </p:oleObj>
              </mc:Choice>
              <mc:Fallback>
                <p:oleObj name="Equation" r:id="rId5" imgW="7110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520" y="1974851"/>
                        <a:ext cx="16557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>
            <a:extLst>
              <a:ext uri="{FF2B5EF4-FFF2-40B4-BE49-F238E27FC236}">
                <a16:creationId xmlns:a16="http://schemas.microsoft.com/office/drawing/2014/main" id="{7702A859-A3E1-4BDF-8733-EED5DCD51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470217"/>
              </p:ext>
            </p:extLst>
          </p:nvPr>
        </p:nvGraphicFramePr>
        <p:xfrm>
          <a:off x="1908374" y="2996952"/>
          <a:ext cx="20875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7" name="Equation" r:id="rId7" imgW="914400" imgH="228600" progId="Equation.DSMT4">
                  <p:embed/>
                </p:oleObj>
              </mc:Choice>
              <mc:Fallback>
                <p:oleObj name="Equation" r:id="rId7" imgW="914400" imgH="228600" progId="Equation.DSMT4">
                  <p:embed/>
                  <p:pic>
                    <p:nvPicPr>
                      <p:cNvPr id="10251" name="Object 16">
                        <a:extLst>
                          <a:ext uri="{FF2B5EF4-FFF2-40B4-BE49-F238E27FC236}">
                            <a16:creationId xmlns:a16="http://schemas.microsoft.com/office/drawing/2014/main" id="{E5B5E4B9-5A99-4A5B-840D-8404F93EFD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374" y="2996952"/>
                        <a:ext cx="20875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7">
            <a:extLst>
              <a:ext uri="{FF2B5EF4-FFF2-40B4-BE49-F238E27FC236}">
                <a16:creationId xmlns:a16="http://schemas.microsoft.com/office/drawing/2014/main" id="{6BF5C3A1-C2DF-4856-B8B7-FB8E47FC3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099097"/>
              </p:ext>
            </p:extLst>
          </p:nvPr>
        </p:nvGraphicFramePr>
        <p:xfrm>
          <a:off x="4391520" y="2965349"/>
          <a:ext cx="1684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9" imgW="723600" imgH="228600" progId="Equation.DSMT4">
                  <p:embed/>
                </p:oleObj>
              </mc:Choice>
              <mc:Fallback>
                <p:oleObj name="Equation" r:id="rId9" imgW="723600" imgH="228600" progId="Equation.DSMT4">
                  <p:embed/>
                  <p:pic>
                    <p:nvPicPr>
                      <p:cNvPr id="10252" name="Object 17">
                        <a:extLst>
                          <a:ext uri="{FF2B5EF4-FFF2-40B4-BE49-F238E27FC236}">
                            <a16:creationId xmlns:a16="http://schemas.microsoft.com/office/drawing/2014/main" id="{ACFC2DF3-1511-4C7F-A691-666D5FF98F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520" y="2965349"/>
                        <a:ext cx="1684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>
            <a:extLst>
              <a:ext uri="{FF2B5EF4-FFF2-40B4-BE49-F238E27FC236}">
                <a16:creationId xmlns:a16="http://schemas.microsoft.com/office/drawing/2014/main" id="{786797FA-0A3C-4B7B-B528-3B1D45762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830016"/>
              </p:ext>
            </p:extLst>
          </p:nvPr>
        </p:nvGraphicFramePr>
        <p:xfrm>
          <a:off x="4932041" y="4037564"/>
          <a:ext cx="3456383" cy="2271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9" name="Visio" r:id="rId11" imgW="2737536" imgH="1763483" progId="Visio.Drawing.11">
                  <p:embed/>
                </p:oleObj>
              </mc:Choice>
              <mc:Fallback>
                <p:oleObj name="Visio" r:id="rId11" imgW="2737536" imgH="1763483" progId="Visio.Drawing.11">
                  <p:embed/>
                  <p:pic>
                    <p:nvPicPr>
                      <p:cNvPr id="50198" name="Object 27">
                        <a:extLst>
                          <a:ext uri="{FF2B5EF4-FFF2-40B4-BE49-F238E27FC236}">
                            <a16:creationId xmlns:a16="http://schemas.microsoft.com/office/drawing/2014/main" id="{F4CB3AAA-70CE-4462-80DD-4A5C0ACC1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1" y="4037564"/>
                        <a:ext cx="3456383" cy="2271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>
            <a:extLst>
              <a:ext uri="{FF2B5EF4-FFF2-40B4-BE49-F238E27FC236}">
                <a16:creationId xmlns:a16="http://schemas.microsoft.com/office/drawing/2014/main" id="{A18D6C6D-4252-4C01-9B92-44909EE33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924628"/>
              </p:ext>
            </p:extLst>
          </p:nvPr>
        </p:nvGraphicFramePr>
        <p:xfrm>
          <a:off x="708221" y="4005636"/>
          <a:ext cx="3287715" cy="2303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0" name="Visio" r:id="rId13" imgW="2630603" imgH="1843159" progId="Visio.Drawing.11">
                  <p:embed/>
                </p:oleObj>
              </mc:Choice>
              <mc:Fallback>
                <p:oleObj name="Visio" r:id="rId13" imgW="2630603" imgH="1843159" progId="Visio.Drawing.11">
                  <p:embed/>
                  <p:pic>
                    <p:nvPicPr>
                      <p:cNvPr id="35848" name="Object 17">
                        <a:extLst>
                          <a:ext uri="{FF2B5EF4-FFF2-40B4-BE49-F238E27FC236}">
                            <a16:creationId xmlns:a16="http://schemas.microsoft.com/office/drawing/2014/main" id="{A74031E9-F30D-4F6A-A289-8E607062D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21" y="4005636"/>
                        <a:ext cx="3287715" cy="2303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SimSun"/>
        <a:cs typeface=""/>
      </a:majorFont>
      <a:minorFont>
        <a:latin typeface="Times New Roman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SimSun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146346</TotalTime>
  <Words>1200</Words>
  <Application>Microsoft Office PowerPoint</Application>
  <PresentationFormat>全屏显示(4:3)</PresentationFormat>
  <Paragraphs>221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59</vt:i4>
      </vt:variant>
    </vt:vector>
  </HeadingPairs>
  <TitlesOfParts>
    <vt:vector size="75" baseType="lpstr">
      <vt:lpstr>新細明體</vt:lpstr>
      <vt:lpstr>仿宋</vt:lpstr>
      <vt:lpstr>华文楷体</vt:lpstr>
      <vt:lpstr>华文行楷</vt:lpstr>
      <vt:lpstr>楷体</vt:lpstr>
      <vt:lpstr>宋体</vt:lpstr>
      <vt:lpstr>宋体</vt:lpstr>
      <vt:lpstr>Arial</vt:lpstr>
      <vt:lpstr>Times New Roman</vt:lpstr>
      <vt:lpstr>Wingdings</vt:lpstr>
      <vt:lpstr>默认设计模板</vt:lpstr>
      <vt:lpstr>Equation</vt:lpstr>
      <vt:lpstr>MathType 7.0 Equation</vt:lpstr>
      <vt:lpstr>公式</vt:lpstr>
      <vt:lpstr>Visio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Dr. Xie Wei</dc:creator>
  <cp:lastModifiedBy>Dr. Xie Wei</cp:lastModifiedBy>
  <cp:revision>1384</cp:revision>
  <dcterms:modified xsi:type="dcterms:W3CDTF">2024-04-19T00:43:05Z</dcterms:modified>
</cp:coreProperties>
</file>